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media/image8.jpg" ContentType="image/jpg"/>
  <Override PartName="/ppt/media/image10.jpg" ContentType="image/jpg"/>
  <Override PartName="/ppt/media/image11.jpg" ContentType="image/jpg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slideLayouts/slideLayout19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theme/theme11.xml" ContentType="application/vnd.openxmlformats-officedocument.theme+xml"/>
  <Override PartName="/ppt/slideLayouts/slideLayout21.xml" ContentType="application/vnd.openxmlformats-officedocument.presentationml.slideLayout+xml"/>
  <Override PartName="/ppt/theme/theme12.xml" ContentType="application/vnd.openxmlformats-officedocument.theme+xml"/>
  <Override PartName="/ppt/slideLayouts/slideLayout22.xml" ContentType="application/vnd.openxmlformats-officedocument.presentationml.slideLayout+xml"/>
  <Override PartName="/ppt/theme/theme13.xml" ContentType="application/vnd.openxmlformats-officedocument.theme+xml"/>
  <Override PartName="/ppt/slideLayouts/slideLayout23.xml" ContentType="application/vnd.openxmlformats-officedocument.presentationml.slideLayout+xml"/>
  <Override PartName="/ppt/theme/theme14.xml" ContentType="application/vnd.openxmlformats-officedocument.theme+xml"/>
  <Override PartName="/ppt/slideLayouts/slideLayout24.xml" ContentType="application/vnd.openxmlformats-officedocument.presentationml.slideLayout+xml"/>
  <Override PartName="/ppt/theme/theme15.xml" ContentType="application/vnd.openxmlformats-officedocument.theme+xml"/>
  <Override PartName="/ppt/slideLayouts/slideLayout25.xml" ContentType="application/vnd.openxmlformats-officedocument.presentationml.slideLayout+xml"/>
  <Override PartName="/ppt/theme/theme16.xml" ContentType="application/vnd.openxmlformats-officedocument.theme+xml"/>
  <Override PartName="/ppt/slideLayouts/slideLayout26.xml" ContentType="application/vnd.openxmlformats-officedocument.presentationml.slideLayout+xml"/>
  <Override PartName="/ppt/theme/theme17.xml" ContentType="application/vnd.openxmlformats-officedocument.theme+xml"/>
  <Override PartName="/ppt/slideLayouts/slideLayout2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media/image2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98" r:id="rId3"/>
    <p:sldMasterId id="2147483702" r:id="rId4"/>
    <p:sldMasterId id="2147483703" r:id="rId5"/>
    <p:sldMasterId id="2147483707" r:id="rId6"/>
    <p:sldMasterId id="2147483709" r:id="rId7"/>
    <p:sldMasterId id="2147483711" r:id="rId8"/>
    <p:sldMasterId id="2147483713" r:id="rId9"/>
    <p:sldMasterId id="2147483715" r:id="rId10"/>
    <p:sldMasterId id="2147483717" r:id="rId11"/>
    <p:sldMasterId id="2147483719" r:id="rId12"/>
    <p:sldMasterId id="2147483721" r:id="rId13"/>
    <p:sldMasterId id="2147483723" r:id="rId14"/>
    <p:sldMasterId id="2147483725" r:id="rId15"/>
    <p:sldMasterId id="2147483727" r:id="rId16"/>
    <p:sldMasterId id="2147483729" r:id="rId17"/>
    <p:sldMasterId id="2147483731" r:id="rId18"/>
  </p:sldMasterIdLst>
  <p:notesMasterIdLst>
    <p:notesMasterId r:id="rId57"/>
  </p:notesMasterIdLst>
  <p:handoutMasterIdLst>
    <p:handoutMasterId r:id="rId58"/>
  </p:handoutMasterIdLst>
  <p:sldIdLst>
    <p:sldId id="256" r:id="rId19"/>
    <p:sldId id="403" r:id="rId20"/>
    <p:sldId id="381" r:id="rId21"/>
    <p:sldId id="467" r:id="rId22"/>
    <p:sldId id="443" r:id="rId23"/>
    <p:sldId id="380" r:id="rId24"/>
    <p:sldId id="451" r:id="rId25"/>
    <p:sldId id="444" r:id="rId26"/>
    <p:sldId id="445" r:id="rId27"/>
    <p:sldId id="446" r:id="rId28"/>
    <p:sldId id="447" r:id="rId29"/>
    <p:sldId id="448" r:id="rId30"/>
    <p:sldId id="449" r:id="rId31"/>
    <p:sldId id="450" r:id="rId32"/>
    <p:sldId id="442" r:id="rId33"/>
    <p:sldId id="470" r:id="rId34"/>
    <p:sldId id="410" r:id="rId35"/>
    <p:sldId id="413" r:id="rId36"/>
    <p:sldId id="367" r:id="rId37"/>
    <p:sldId id="454" r:id="rId38"/>
    <p:sldId id="455" r:id="rId39"/>
    <p:sldId id="456" r:id="rId40"/>
    <p:sldId id="457" r:id="rId41"/>
    <p:sldId id="458" r:id="rId42"/>
    <p:sldId id="459" r:id="rId43"/>
    <p:sldId id="460" r:id="rId44"/>
    <p:sldId id="461" r:id="rId45"/>
    <p:sldId id="462" r:id="rId46"/>
    <p:sldId id="463" r:id="rId47"/>
    <p:sldId id="464" r:id="rId48"/>
    <p:sldId id="465" r:id="rId49"/>
    <p:sldId id="466" r:id="rId50"/>
    <p:sldId id="365" r:id="rId51"/>
    <p:sldId id="453" r:id="rId52"/>
    <p:sldId id="433" r:id="rId53"/>
    <p:sldId id="366" r:id="rId54"/>
    <p:sldId id="432" r:id="rId55"/>
    <p:sldId id="30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5405" autoAdjust="0"/>
  </p:normalViewPr>
  <p:slideViewPr>
    <p:cSldViewPr snapToGrid="0">
      <p:cViewPr varScale="1">
        <p:scale>
          <a:sx n="104" d="100"/>
          <a:sy n="104" d="100"/>
        </p:scale>
        <p:origin x="7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24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presProps" Target="pres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90B0F-FEBF-4AF2-9466-466FF542EE8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FACB3-F675-48A5-84AD-DA70358A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01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49A41-C8BC-440A-968A-DF8C4FCF95E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4E0A1-711B-41FB-ABF3-24DD19062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" r="1964"/>
          <a:stretch/>
        </p:blipFill>
        <p:spPr>
          <a:xfrm>
            <a:off x="0" y="0"/>
            <a:ext cx="12280739" cy="7163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en-US" baseline="0" dirty="0" smtClean="0">
                <a:latin typeface="Montserrat" panose="02000505000000020004" pitchFamily="2" charset="0"/>
              </a:rPr>
              <a:t>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55F-584A-4F5C-AD78-9EE13E0E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55F-584A-4F5C-AD78-9EE13E0E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4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10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5050" y="2070009"/>
            <a:ext cx="10515600" cy="3782598"/>
          </a:xfrm>
        </p:spPr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  <a:lvl2pPr>
              <a:defRPr b="0" i="0">
                <a:latin typeface="Avenir Book" panose="02000503020000020003" pitchFamily="2" charset="0"/>
              </a:defRPr>
            </a:lvl2pPr>
            <a:lvl3pPr>
              <a:defRPr b="0" i="0">
                <a:latin typeface="Avenir Book" panose="02000503020000020003" pitchFamily="2" charset="0"/>
              </a:defRPr>
            </a:lvl3pPr>
            <a:lvl4pPr>
              <a:defRPr b="0" i="0">
                <a:latin typeface="Avenir Book" panose="02000503020000020003" pitchFamily="2" charset="0"/>
              </a:defRPr>
            </a:lvl4pPr>
            <a:lvl5pPr>
              <a:defRPr b="0" i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8499A-B69E-4053-86E4-29248DDCB7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3655F-584A-4F5C-AD78-9EE13E0EC4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40" y="6264275"/>
            <a:ext cx="1560110" cy="4572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088284" y="6176963"/>
            <a:ext cx="526551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40009" y="1223963"/>
            <a:ext cx="526551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31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172" y="-186058"/>
            <a:ext cx="12465934" cy="7268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baseline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i="1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8499A-B69E-4053-86E4-29248DDCB7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3655F-584A-4F5C-AD78-9EE13E0EC4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9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182" y="403412"/>
            <a:ext cx="11083636" cy="602697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182" y="2588558"/>
            <a:ext cx="11083636" cy="38626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17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09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0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72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6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050" y="2070009"/>
            <a:ext cx="10515600" cy="37825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55F-584A-4F5C-AD78-9EE13E0EC4C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40" y="6264275"/>
            <a:ext cx="1560110" cy="4572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088284" y="6176963"/>
            <a:ext cx="526551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40009" y="1223963"/>
            <a:ext cx="526551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46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24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08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5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5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64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97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02445"/>
          </a:xfrm>
        </p:spPr>
        <p:txBody>
          <a:bodyPr lIns="0" tIns="0" rIns="0" bIns="0"/>
          <a:lstStyle>
            <a:lvl1pPr>
              <a:defRPr sz="3265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0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172" y="-186058"/>
            <a:ext cx="12465934" cy="7268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i="1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55F-584A-4F5C-AD78-9EE13E0E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columns of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55F-584A-4F5C-AD78-9EE13E0EC4C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088284" y="6176963"/>
            <a:ext cx="526551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0" y="6310312"/>
            <a:ext cx="15601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column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 anchorCtr="0"/>
          <a:lstStyle>
            <a:lvl1pPr marL="0" indent="0">
              <a:buNone/>
              <a:defRPr sz="2400" b="0" i="1" baseline="0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 anchorCtr="0"/>
          <a:lstStyle>
            <a:lvl1pPr marL="0" indent="0">
              <a:buNone/>
              <a:defRPr sz="2400" b="0" i="1" baseline="0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55F-584A-4F5C-AD78-9EE13E0E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Large image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55F-584A-4F5C-AD78-9EE13E0EC4C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38200" y="1099590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</a:rPr>
              <a:t>Subtitle if</a:t>
            </a:r>
            <a:r>
              <a:rPr lang="en-US" sz="3200" i="1" baseline="0" dirty="0" smtClean="0">
                <a:latin typeface="Times New Roman" panose="02020603050405020304" pitchFamily="18" charset="0"/>
              </a:rPr>
              <a:t> you want it</a:t>
            </a:r>
            <a:endParaRPr lang="en-US" sz="3200" i="1" dirty="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7882" r="1964" b="19531"/>
          <a:stretch/>
        </p:blipFill>
        <p:spPr>
          <a:xfrm>
            <a:off x="0" y="1782502"/>
            <a:ext cx="12192000" cy="51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55F-584A-4F5C-AD78-9EE13E0EC4C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0" y="6264275"/>
            <a:ext cx="1560110" cy="457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088284" y="6176963"/>
            <a:ext cx="526551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90309" y="358815"/>
            <a:ext cx="9977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all" dirty="0" smtClean="0">
                <a:latin typeface="Montserrat" panose="02000505000000020004" pitchFamily="2" charset="0"/>
              </a:rPr>
              <a:t>Text list with square</a:t>
            </a:r>
            <a:r>
              <a:rPr lang="en-US" sz="4400" cap="all" baseline="0" dirty="0" smtClean="0">
                <a:latin typeface="Montserrat" panose="02000505000000020004" pitchFamily="2" charset="0"/>
              </a:rPr>
              <a:t> image</a:t>
            </a:r>
            <a:endParaRPr lang="en-US" sz="4400" cap="all" dirty="0">
              <a:latin typeface="Montserrat" panose="02000505000000020004" pitchFamily="2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14254" y="1041999"/>
            <a:ext cx="97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baseline="0" dirty="0" smtClean="0">
                <a:latin typeface="Times New Roman" panose="02020603050405020304" pitchFamily="18" charset="0"/>
              </a:rPr>
              <a:t>Subtitle if you want it</a:t>
            </a:r>
            <a:endParaRPr lang="en-US" sz="2400" i="1" baseline="0" dirty="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r="14950" b="-11"/>
          <a:stretch/>
        </p:blipFill>
        <p:spPr>
          <a:xfrm>
            <a:off x="838200" y="1811440"/>
            <a:ext cx="4572000" cy="427996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67400" y="1753183"/>
            <a:ext cx="6172200" cy="3490150"/>
          </a:xfrm>
        </p:spPr>
        <p:txBody>
          <a:bodyPr/>
          <a:lstStyle>
            <a:lvl1pPr>
              <a:defRPr sz="2800" baseline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2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55F-584A-4F5C-AD78-9EE13E0EC4C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0" y="6264275"/>
            <a:ext cx="1560110" cy="457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088284" y="6176963"/>
            <a:ext cx="526551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90309" y="358815"/>
            <a:ext cx="9977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all" dirty="0" smtClean="0">
                <a:latin typeface="Montserrat" panose="02000505000000020004" pitchFamily="2" charset="0"/>
              </a:rPr>
              <a:t>Text list with round </a:t>
            </a:r>
            <a:r>
              <a:rPr lang="en-US" sz="4400" cap="all" baseline="0" dirty="0" smtClean="0">
                <a:latin typeface="Montserrat" panose="02000505000000020004" pitchFamily="2" charset="0"/>
              </a:rPr>
              <a:t>image</a:t>
            </a:r>
            <a:endParaRPr lang="en-US" sz="4400" cap="all" dirty="0">
              <a:latin typeface="Montserrat" panose="02000505000000020004" pitchFamily="2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14254" y="1041999"/>
            <a:ext cx="97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baseline="0" dirty="0" smtClean="0">
                <a:latin typeface="Times New Roman" panose="02020603050405020304" pitchFamily="18" charset="0"/>
              </a:rPr>
              <a:t>Subtitle if you want it</a:t>
            </a:r>
            <a:endParaRPr lang="en-US" sz="2400" i="1" baseline="0" dirty="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r="14950" b="-11"/>
          <a:stretch/>
        </p:blipFill>
        <p:spPr>
          <a:xfrm>
            <a:off x="838200" y="1753183"/>
            <a:ext cx="4219937" cy="4022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67400" y="1753183"/>
            <a:ext cx="6172200" cy="3490150"/>
          </a:xfrm>
        </p:spPr>
        <p:txBody>
          <a:bodyPr/>
          <a:lstStyle>
            <a:lvl1pPr>
              <a:defRPr sz="2800" baseline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7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</a:t>
            </a:r>
            <a:fld id="{6E73655F-584A-4F5C-AD78-9EE13E0EC4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59194" y="0"/>
            <a:ext cx="10290049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787342" y="0"/>
            <a:ext cx="6404658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304826" y="393537"/>
            <a:ext cx="46520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all" dirty="0" smtClean="0">
                <a:solidFill>
                  <a:schemeClr val="bg1"/>
                </a:solidFill>
                <a:latin typeface="Montserrat" panose="02000505000000020004" pitchFamily="2" charset="0"/>
              </a:rPr>
              <a:t>“Pull quote text can go here for things</a:t>
            </a:r>
            <a:r>
              <a:rPr lang="en-US" sz="4000" cap="all" baseline="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 that are inspiring.”</a:t>
            </a:r>
            <a:endParaRPr lang="en-US" sz="4000" cap="all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257799" y="4287488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800" b="1" i="1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Name of person quoted</a:t>
            </a:r>
          </a:p>
          <a:p>
            <a:pPr algn="r"/>
            <a:r>
              <a:rPr lang="en-US" sz="2400" i="1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Title</a:t>
            </a:r>
            <a:endParaRPr lang="en-US" sz="2400" i="1" baseline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28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050" y="1977408"/>
            <a:ext cx="10515600" cy="4014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</a:t>
            </a:r>
            <a:fld id="{6E73655F-584A-4F5C-AD78-9EE13E0EC4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9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56" r:id="rId10"/>
    <p:sldLayoutId id="214748365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 cap="all" baseline="0">
          <a:solidFill>
            <a:schemeClr val="tx1"/>
          </a:solidFill>
          <a:latin typeface="Montserrat" panose="02000505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Clr>
          <a:srgbClr val="0099CC"/>
        </a:buClr>
        <a:buFont typeface="Wingdings" panose="05000000000000000000" pitchFamily="2" charset="2"/>
        <a:buChar char="Ü"/>
        <a:defRPr sz="2800" i="0" kern="1200" baseline="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400" i="1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1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1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8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3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4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0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0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8571" y="1105355"/>
            <a:ext cx="747485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56745"/>
            <a:ext cx="10515600" cy="392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66155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Butler Medium" charset="0"/>
          <a:ea typeface="Butler Medium" charset="0"/>
          <a:cs typeface="Butler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alpha val="60000"/>
            </a:schemeClr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alpha val="60000"/>
            </a:schemeClr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alpha val="60000"/>
            </a:schemeClr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alpha val="60000"/>
            </a:schemeClr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080">
          <p15:clr>
            <a:srgbClr val="F26B43"/>
          </p15:clr>
        </p15:guide>
        <p15:guide id="4" pos="7176">
          <p15:clr>
            <a:srgbClr val="F26B43"/>
          </p15:clr>
        </p15:guide>
        <p15:guide id="5" orient="horz" pos="7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56745"/>
            <a:ext cx="10515600" cy="392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Main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905936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Butler Medium" charset="0"/>
          <a:ea typeface="Butler Medium" charset="0"/>
          <a:cs typeface="Butler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+mn-lt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alpha val="60000"/>
            </a:schemeClr>
          </a:solidFill>
          <a:latin typeface="+mn-lt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alpha val="60000"/>
            </a:schemeClr>
          </a:solidFill>
          <a:latin typeface="+mn-lt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alpha val="60000"/>
            </a:schemeClr>
          </a:solidFill>
          <a:latin typeface="+mn-lt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alpha val="60000"/>
            </a:schemeClr>
          </a:solidFill>
          <a:latin typeface="+mn-lt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080">
          <p15:clr>
            <a:srgbClr val="F26B43"/>
          </p15:clr>
        </p15:guide>
        <p15:guide id="4" pos="7176">
          <p15:clr>
            <a:srgbClr val="F26B43"/>
          </p15:clr>
        </p15:guide>
        <p15:guide id="5" orient="horz" pos="7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28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050" y="1977408"/>
            <a:ext cx="10515600" cy="4014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8499A-B69E-4053-86E4-29248DDCB7D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</a:t>
            </a:r>
            <a:fld id="{6E73655F-584A-4F5C-AD78-9EE13E0EC4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i="0" kern="1200" cap="all" baseline="0">
          <a:solidFill>
            <a:schemeClr val="tx1"/>
          </a:solidFill>
          <a:latin typeface="Avenir Medium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Clr>
          <a:srgbClr val="0099CC"/>
        </a:buClr>
        <a:buFont typeface="Wingdings" panose="05000000000000000000" pitchFamily="2" charset="2"/>
        <a:buChar char="Ü"/>
        <a:defRPr sz="2800" b="0" i="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2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6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8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54182" y="5993354"/>
            <a:ext cx="11083636" cy="461682"/>
          </a:xfrm>
          <a:custGeom>
            <a:avLst/>
            <a:gdLst/>
            <a:ahLst/>
            <a:cxnLst/>
            <a:rect l="l" t="t" r="r" b="b"/>
            <a:pathLst>
              <a:path w="9144000" h="523240">
                <a:moveTo>
                  <a:pt x="9144000" y="522731"/>
                </a:moveTo>
                <a:lnTo>
                  <a:pt x="9144000" y="0"/>
                </a:lnTo>
                <a:lnTo>
                  <a:pt x="0" y="0"/>
                </a:lnTo>
                <a:lnTo>
                  <a:pt x="0" y="522731"/>
                </a:lnTo>
                <a:lnTo>
                  <a:pt x="9144000" y="522731"/>
                </a:lnTo>
                <a:close/>
              </a:path>
            </a:pathLst>
          </a:custGeom>
          <a:solidFill>
            <a:srgbClr val="7CD1D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0278" y="5993354"/>
            <a:ext cx="4957618" cy="461682"/>
          </a:xfrm>
          <a:custGeom>
            <a:avLst/>
            <a:gdLst/>
            <a:ahLst/>
            <a:cxnLst/>
            <a:rect l="l" t="t" r="r" b="b"/>
            <a:pathLst>
              <a:path w="4090034" h="523240">
                <a:moveTo>
                  <a:pt x="4089970" y="522732"/>
                </a:moveTo>
                <a:lnTo>
                  <a:pt x="4089970" y="0"/>
                </a:lnTo>
                <a:lnTo>
                  <a:pt x="885760" y="0"/>
                </a:lnTo>
                <a:lnTo>
                  <a:pt x="0" y="522732"/>
                </a:lnTo>
                <a:lnTo>
                  <a:pt x="4089970" y="522732"/>
                </a:lnTo>
                <a:close/>
              </a:path>
            </a:pathLst>
          </a:custGeom>
          <a:solidFill>
            <a:srgbClr val="2D324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64771" y="6066641"/>
            <a:ext cx="442576" cy="323290"/>
          </a:xfrm>
          <a:custGeom>
            <a:avLst/>
            <a:gdLst/>
            <a:ahLst/>
            <a:cxnLst/>
            <a:rect l="l" t="t" r="r" b="b"/>
            <a:pathLst>
              <a:path w="365125" h="366395">
                <a:moveTo>
                  <a:pt x="211074" y="299478"/>
                </a:moveTo>
                <a:lnTo>
                  <a:pt x="143256" y="299478"/>
                </a:lnTo>
                <a:lnTo>
                  <a:pt x="143256" y="253758"/>
                </a:lnTo>
                <a:lnTo>
                  <a:pt x="133350" y="253758"/>
                </a:lnTo>
                <a:lnTo>
                  <a:pt x="87630" y="245084"/>
                </a:lnTo>
                <a:lnTo>
                  <a:pt x="48768" y="218706"/>
                </a:lnTo>
                <a:lnTo>
                  <a:pt x="22669" y="180505"/>
                </a:lnTo>
                <a:lnTo>
                  <a:pt x="13716" y="134886"/>
                </a:lnTo>
                <a:lnTo>
                  <a:pt x="13982" y="127025"/>
                </a:lnTo>
                <a:lnTo>
                  <a:pt x="14757" y="119456"/>
                </a:lnTo>
                <a:lnTo>
                  <a:pt x="15963" y="112166"/>
                </a:lnTo>
                <a:lnTo>
                  <a:pt x="17526" y="105168"/>
                </a:lnTo>
                <a:lnTo>
                  <a:pt x="10287" y="123418"/>
                </a:lnTo>
                <a:lnTo>
                  <a:pt x="4762" y="142595"/>
                </a:lnTo>
                <a:lnTo>
                  <a:pt x="1231" y="162496"/>
                </a:lnTo>
                <a:lnTo>
                  <a:pt x="0" y="182892"/>
                </a:lnTo>
                <a:lnTo>
                  <a:pt x="6502" y="231622"/>
                </a:lnTo>
                <a:lnTo>
                  <a:pt x="24892" y="275348"/>
                </a:lnTo>
                <a:lnTo>
                  <a:pt x="53428" y="312331"/>
                </a:lnTo>
                <a:lnTo>
                  <a:pt x="90424" y="340880"/>
                </a:lnTo>
                <a:lnTo>
                  <a:pt x="134137" y="359257"/>
                </a:lnTo>
                <a:lnTo>
                  <a:pt x="183642" y="365772"/>
                </a:lnTo>
                <a:lnTo>
                  <a:pt x="185928" y="365772"/>
                </a:lnTo>
                <a:lnTo>
                  <a:pt x="211074" y="299478"/>
                </a:lnTo>
                <a:close/>
              </a:path>
              <a:path w="365125" h="366395">
                <a:moveTo>
                  <a:pt x="323088" y="299478"/>
                </a:moveTo>
                <a:lnTo>
                  <a:pt x="240792" y="299478"/>
                </a:lnTo>
                <a:lnTo>
                  <a:pt x="217170" y="362724"/>
                </a:lnTo>
                <a:lnTo>
                  <a:pt x="247650" y="353796"/>
                </a:lnTo>
                <a:lnTo>
                  <a:pt x="275844" y="339953"/>
                </a:lnTo>
                <a:lnTo>
                  <a:pt x="301180" y="321678"/>
                </a:lnTo>
                <a:lnTo>
                  <a:pt x="323088" y="299478"/>
                </a:lnTo>
                <a:close/>
              </a:path>
              <a:path w="365125" h="366395">
                <a:moveTo>
                  <a:pt x="337566" y="273558"/>
                </a:moveTo>
                <a:lnTo>
                  <a:pt x="313944" y="208026"/>
                </a:lnTo>
                <a:lnTo>
                  <a:pt x="294132" y="153924"/>
                </a:lnTo>
                <a:lnTo>
                  <a:pt x="255270" y="259842"/>
                </a:lnTo>
                <a:lnTo>
                  <a:pt x="250698" y="273558"/>
                </a:lnTo>
                <a:lnTo>
                  <a:pt x="337566" y="273558"/>
                </a:lnTo>
                <a:close/>
              </a:path>
              <a:path w="365125" h="366395">
                <a:moveTo>
                  <a:pt x="364998" y="182880"/>
                </a:moveTo>
                <a:lnTo>
                  <a:pt x="358482" y="134416"/>
                </a:lnTo>
                <a:lnTo>
                  <a:pt x="340131" y="90766"/>
                </a:lnTo>
                <a:lnTo>
                  <a:pt x="311658" y="53721"/>
                </a:lnTo>
                <a:lnTo>
                  <a:pt x="274789" y="25069"/>
                </a:lnTo>
                <a:lnTo>
                  <a:pt x="231292" y="6565"/>
                </a:lnTo>
                <a:lnTo>
                  <a:pt x="182880" y="0"/>
                </a:lnTo>
                <a:lnTo>
                  <a:pt x="161467" y="1270"/>
                </a:lnTo>
                <a:lnTo>
                  <a:pt x="140779" y="4953"/>
                </a:lnTo>
                <a:lnTo>
                  <a:pt x="120942" y="10934"/>
                </a:lnTo>
                <a:lnTo>
                  <a:pt x="102108" y="19050"/>
                </a:lnTo>
                <a:lnTo>
                  <a:pt x="109664" y="17170"/>
                </a:lnTo>
                <a:lnTo>
                  <a:pt x="117436" y="16002"/>
                </a:lnTo>
                <a:lnTo>
                  <a:pt x="125349" y="15417"/>
                </a:lnTo>
                <a:lnTo>
                  <a:pt x="133350" y="15240"/>
                </a:lnTo>
                <a:lnTo>
                  <a:pt x="154063" y="17094"/>
                </a:lnTo>
                <a:lnTo>
                  <a:pt x="173926" y="22580"/>
                </a:lnTo>
                <a:lnTo>
                  <a:pt x="192925" y="31635"/>
                </a:lnTo>
                <a:lnTo>
                  <a:pt x="211074" y="44196"/>
                </a:lnTo>
                <a:lnTo>
                  <a:pt x="209550" y="45720"/>
                </a:lnTo>
                <a:lnTo>
                  <a:pt x="192024" y="60960"/>
                </a:lnTo>
                <a:lnTo>
                  <a:pt x="190500" y="61722"/>
                </a:lnTo>
                <a:lnTo>
                  <a:pt x="177063" y="53162"/>
                </a:lnTo>
                <a:lnTo>
                  <a:pt x="163068" y="46964"/>
                </a:lnTo>
                <a:lnTo>
                  <a:pt x="148488" y="43192"/>
                </a:lnTo>
                <a:lnTo>
                  <a:pt x="133350" y="41910"/>
                </a:lnTo>
                <a:lnTo>
                  <a:pt x="115062" y="43624"/>
                </a:lnTo>
                <a:lnTo>
                  <a:pt x="67818" y="68580"/>
                </a:lnTo>
                <a:lnTo>
                  <a:pt x="42100" y="116166"/>
                </a:lnTo>
                <a:lnTo>
                  <a:pt x="40386" y="134874"/>
                </a:lnTo>
                <a:lnTo>
                  <a:pt x="42100" y="153162"/>
                </a:lnTo>
                <a:lnTo>
                  <a:pt x="67818" y="200406"/>
                </a:lnTo>
                <a:lnTo>
                  <a:pt x="115062" y="226136"/>
                </a:lnTo>
                <a:lnTo>
                  <a:pt x="133350" y="227838"/>
                </a:lnTo>
                <a:lnTo>
                  <a:pt x="136398" y="227838"/>
                </a:lnTo>
                <a:lnTo>
                  <a:pt x="139446" y="227076"/>
                </a:lnTo>
                <a:lnTo>
                  <a:pt x="143256" y="227076"/>
                </a:lnTo>
                <a:lnTo>
                  <a:pt x="143256" y="102108"/>
                </a:lnTo>
                <a:lnTo>
                  <a:pt x="166878" y="81534"/>
                </a:lnTo>
                <a:lnTo>
                  <a:pt x="169926" y="80010"/>
                </a:lnTo>
                <a:lnTo>
                  <a:pt x="169926" y="220218"/>
                </a:lnTo>
                <a:lnTo>
                  <a:pt x="177215" y="216496"/>
                </a:lnTo>
                <a:lnTo>
                  <a:pt x="184302" y="212128"/>
                </a:lnTo>
                <a:lnTo>
                  <a:pt x="191249" y="207048"/>
                </a:lnTo>
                <a:lnTo>
                  <a:pt x="198120" y="201168"/>
                </a:lnTo>
                <a:lnTo>
                  <a:pt x="199644" y="200406"/>
                </a:lnTo>
                <a:lnTo>
                  <a:pt x="216408" y="220218"/>
                </a:lnTo>
                <a:lnTo>
                  <a:pt x="205282" y="229349"/>
                </a:lnTo>
                <a:lnTo>
                  <a:pt x="193738" y="237172"/>
                </a:lnTo>
                <a:lnTo>
                  <a:pt x="181902" y="243586"/>
                </a:lnTo>
                <a:lnTo>
                  <a:pt x="169926" y="248412"/>
                </a:lnTo>
                <a:lnTo>
                  <a:pt x="169926" y="273558"/>
                </a:lnTo>
                <a:lnTo>
                  <a:pt x="220980" y="273558"/>
                </a:lnTo>
                <a:lnTo>
                  <a:pt x="280416" y="114300"/>
                </a:lnTo>
                <a:lnTo>
                  <a:pt x="307086" y="114300"/>
                </a:lnTo>
                <a:lnTo>
                  <a:pt x="354330" y="243840"/>
                </a:lnTo>
                <a:lnTo>
                  <a:pt x="358889" y="229285"/>
                </a:lnTo>
                <a:lnTo>
                  <a:pt x="362229" y="214223"/>
                </a:lnTo>
                <a:lnTo>
                  <a:pt x="364286" y="198729"/>
                </a:lnTo>
                <a:lnTo>
                  <a:pt x="364998" y="1828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5986" y="5688106"/>
            <a:ext cx="1068646" cy="3045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8291" y="6150013"/>
            <a:ext cx="2149302" cy="1620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731" y="568362"/>
            <a:ext cx="978253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3344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731" y="1295441"/>
            <a:ext cx="9782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9/27/2021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/>
            <a:fld id="{B6F15528-21DE-4FAA-801E-634DDDAF4B2B}" type="slidenum">
              <a:rPr lang="en-US" sz="1588" smtClean="0">
                <a:solidFill>
                  <a:prstClr val="black">
                    <a:tint val="75000"/>
                  </a:prstClr>
                </a:solidFill>
              </a:rPr>
              <a:pPr defTabSz="806867"/>
              <a:t>‹#›</a:t>
            </a:fld>
            <a:endParaRPr lang="en-US" sz="158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1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83360"/>
            <a:ext cx="9353006" cy="34369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800" dirty="0" smtClean="0">
                <a:latin typeface="Monserrat black"/>
              </a:rPr>
              <a:t/>
            </a:r>
            <a:br>
              <a:rPr lang="en-US" sz="4800" dirty="0" smtClean="0">
                <a:latin typeface="Monserrat black"/>
              </a:rPr>
            </a:br>
            <a:r>
              <a:rPr lang="en-US" sz="4800" dirty="0">
                <a:latin typeface="Monserrat black"/>
              </a:rPr>
              <a:t/>
            </a:r>
            <a:br>
              <a:rPr lang="en-US" sz="4800" dirty="0">
                <a:latin typeface="Monserrat black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BPL Board of Trustees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  <a:t>Members of the Public are welcome to sign up </a:t>
            </a:r>
            <a:b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  <a:t>for Public Comment via the Chat Tab </a:t>
            </a:r>
            <a:b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en-US" sz="1400" b="0" dirty="0" smtClean="0">
                <a:latin typeface="Arial Black" panose="020B0A04020102020204" pitchFamily="34" charset="0"/>
                <a:cs typeface="Arial" panose="020B0604020202020204" pitchFamily="34" charset="0"/>
              </a:rPr>
              <a:t>You are allowed 2 minutes and will be called in the order received). </a:t>
            </a:r>
            <a: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800" b="0" dirty="0" smtClean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Please include:</a:t>
            </a:r>
            <a:br>
              <a:rPr lang="en-US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* name and “Public Comment”</a:t>
            </a:r>
            <a:br>
              <a:rPr lang="en-US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* Phone and/or Email for follow up if needed</a:t>
            </a:r>
            <a:br>
              <a:rPr lang="en-US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personal info is not visible to public)</a:t>
            </a:r>
            <a:endParaRPr lang="en-US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4430" y="5077224"/>
            <a:ext cx="9144000" cy="180204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>
                <a:latin typeface="Monserrat black"/>
              </a:rPr>
              <a:t>Priscilla H. </a:t>
            </a:r>
            <a:r>
              <a:rPr lang="en-US" dirty="0" err="1" smtClean="0">
                <a:latin typeface="Monserrat black"/>
              </a:rPr>
              <a:t>Douglas,Chair</a:t>
            </a:r>
            <a:endParaRPr lang="en-US" dirty="0" smtClean="0">
              <a:latin typeface="Monserrat black"/>
            </a:endParaRPr>
          </a:p>
          <a:p>
            <a:r>
              <a:rPr lang="en-US" smtClean="0">
                <a:latin typeface="Monserrat black"/>
              </a:rPr>
              <a:t>9.24.21</a:t>
            </a:r>
            <a:endParaRPr lang="en-US" dirty="0" smtClean="0">
              <a:latin typeface="Mon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39656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9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Company One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9" y="1088905"/>
            <a:ext cx="8186057" cy="5175144"/>
          </a:xfrm>
        </p:spPr>
      </p:pic>
    </p:spTree>
    <p:extLst>
      <p:ext uri="{BB962C8B-B14F-4D97-AF65-F5344CB8AC3E}">
        <p14:creationId xmlns:p14="http://schemas.microsoft.com/office/powerpoint/2010/main" val="69176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9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Company One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66" y="1045750"/>
            <a:ext cx="7744055" cy="5183465"/>
          </a:xfrm>
        </p:spPr>
      </p:pic>
    </p:spTree>
    <p:extLst>
      <p:ext uri="{BB962C8B-B14F-4D97-AF65-F5344CB8AC3E}">
        <p14:creationId xmlns:p14="http://schemas.microsoft.com/office/powerpoint/2010/main" val="1092871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349" y="365126"/>
            <a:ext cx="10796451" cy="4099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Company One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04" y="570095"/>
            <a:ext cx="5643155" cy="6048419"/>
          </a:xfrm>
        </p:spPr>
      </p:pic>
    </p:spTree>
    <p:extLst>
      <p:ext uri="{BB962C8B-B14F-4D97-AF65-F5344CB8AC3E}">
        <p14:creationId xmlns:p14="http://schemas.microsoft.com/office/powerpoint/2010/main" val="299232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9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YAWB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24" y="975359"/>
            <a:ext cx="7407081" cy="5227729"/>
          </a:xfrm>
        </p:spPr>
      </p:pic>
    </p:spTree>
    <p:extLst>
      <p:ext uri="{BB962C8B-B14F-4D97-AF65-F5344CB8AC3E}">
        <p14:creationId xmlns:p14="http://schemas.microsoft.com/office/powerpoint/2010/main" val="384035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9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Grub Street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73" y="1018902"/>
            <a:ext cx="8600202" cy="4896803"/>
          </a:xfrm>
        </p:spPr>
      </p:pic>
    </p:spTree>
    <p:extLst>
      <p:ext uri="{BB962C8B-B14F-4D97-AF65-F5344CB8AC3E}">
        <p14:creationId xmlns:p14="http://schemas.microsoft.com/office/powerpoint/2010/main" val="479162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BPL Fund Updates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7161"/>
            <a:ext cx="10515600" cy="4596759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Named 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Giving Policy </a:t>
            </a:r>
          </a:p>
          <a:p>
            <a:pPr marL="0" indent="0">
              <a:buNone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VOTED:  “that, the Trustees of the Public Library of the City of Boston vote to acknowledge receipt </a:t>
            </a:r>
            <a:endParaRPr lang="en-US" sz="6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of the Boston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Library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Fund’s Named Giving Policy and consent to support and collaborate 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 implementation.”                                                       </a:t>
            </a:r>
          </a:p>
          <a:p>
            <a:pPr marL="0" indent="0">
              <a:buNone/>
            </a:pP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Gift 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Acceptance Policy </a:t>
            </a:r>
          </a:p>
          <a:p>
            <a:pPr marL="0" indent="0">
              <a:buNone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VOTED:  “that, the Trustees of the Public Library of the City of Boston vote to acknowledge receipt </a:t>
            </a:r>
            <a:endParaRPr lang="en-US" sz="6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Boston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Public Library Fund’s 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Gift Acceptance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Policy and consent to support and collaborate on </a:t>
            </a:r>
            <a:endParaRPr lang="en-US" sz="6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implementation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.”                                 </a:t>
            </a:r>
          </a:p>
          <a:p>
            <a:pPr marL="0" indent="0">
              <a:buNone/>
            </a:pPr>
            <a:endParaRPr lang="en-US" sz="6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BPL/BPLF 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Memorandum of Understanding  </a:t>
            </a:r>
          </a:p>
          <a:p>
            <a:pPr marL="0" indent="0">
              <a:buNone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VOTED:  “that, the Trustees of the Public Library of the City of Boston approve the Memorandum of 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(“MOU”) between 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Boston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Public Library and the Boston Public Library Fund pending </a:t>
            </a:r>
            <a:endParaRPr lang="en-US" sz="6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review and approval as 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form by the Corporation Counsel of </a:t>
            </a:r>
            <a:r>
              <a:rPr lang="en-US" sz="6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	City of Boston.”</a:t>
            </a:r>
          </a:p>
          <a:p>
            <a:pPr marL="0" lvl="0" indent="0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457200" lvl="1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316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President's Report Continued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3017"/>
            <a:ext cx="10922000" cy="5015345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70000"/>
              </a:lnSpc>
              <a:buNone/>
            </a:pP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Utilization Numbers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Cybersecurity </a:t>
            </a: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Current </a:t>
            </a: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Operating Reality / </a:t>
            </a: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en-US" sz="5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70000"/>
              </a:lnSpc>
              <a:buNone/>
            </a:pP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Vacancy </a:t>
            </a: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Challenges: c. 86 Active Openings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Milestones Completed:</a:t>
            </a:r>
          </a:p>
          <a:p>
            <a:pPr marL="0" lvl="0" indent="0">
              <a:buNone/>
            </a:pP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Courtyard Fountain</a:t>
            </a:r>
          </a:p>
          <a:p>
            <a:pPr marL="0" lvl="0" indent="0">
              <a:buNone/>
            </a:pPr>
            <a:r>
              <a:rPr lang="en-US" sz="5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	b. 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Hyde 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Park Branch 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Reopened</a:t>
            </a:r>
          </a:p>
          <a:p>
            <a:pPr marL="0" lvl="0" indent="0">
              <a:buNone/>
            </a:pPr>
            <a:r>
              <a:rPr lang="en-US" sz="5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	c. 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Adams 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Street Branch Ribbon </a:t>
            </a:r>
            <a:r>
              <a:rPr lang="en-US" sz="5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Cutting                                                                                                                                                          </a:t>
            </a:r>
          </a:p>
          <a:p>
            <a:pPr marL="0" lvl="0" indent="0">
              <a:buNone/>
            </a:pPr>
            <a:endParaRPr lang="en-US" sz="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Upcoming </a:t>
            </a: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</a:p>
          <a:p>
            <a:pPr marL="457200" lvl="1" indent="0">
              <a:buNone/>
            </a:pPr>
            <a:r>
              <a:rPr lang="en-US" sz="56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a. Roxbury </a:t>
            </a:r>
            <a:r>
              <a:rPr 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Branch at Nubian Square: Opening Anniversary Celebration – 10/23</a:t>
            </a:r>
          </a:p>
          <a:p>
            <a:pPr marL="457200" lvl="1" indent="0">
              <a:buNone/>
            </a:pPr>
            <a:r>
              <a:rPr 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	b. Roslindale </a:t>
            </a:r>
            <a:r>
              <a:rPr 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Branch Ribbon Cutting – Q4, Date </a:t>
            </a:r>
            <a:r>
              <a:rPr 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TBD                                                                                                                                                                </a:t>
            </a:r>
          </a:p>
          <a:p>
            <a:pPr marL="457200" lvl="1" indent="0">
              <a:buNone/>
            </a:pPr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Trustee Briefings:</a:t>
            </a:r>
            <a:endParaRPr lang="en-US" sz="5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	a. YW </a:t>
            </a:r>
            <a:r>
              <a:rPr 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Boston Work, REAL Training, BPL Equity  Agenda &amp; Actions Plan</a:t>
            </a:r>
          </a:p>
          <a:p>
            <a:pPr marL="457200" lvl="1" indent="0">
              <a:buNone/>
            </a:pPr>
            <a:r>
              <a:rPr 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	b. McKim </a:t>
            </a:r>
            <a:r>
              <a:rPr 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Master Planning &amp; Potential Capital Campaign</a:t>
            </a: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457200" lvl="1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7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F703-37BC-8740-A520-04693B22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Capital projects/investments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3888CC-8D14-EC40-A9C7-B6CACA5C1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437119"/>
              </p:ext>
            </p:extLst>
          </p:nvPr>
        </p:nvGraphicFramePr>
        <p:xfrm>
          <a:off x="838200" y="1496021"/>
          <a:ext cx="105156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856052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94145673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68635978"/>
                    </a:ext>
                  </a:extLst>
                </a:gridCol>
              </a:tblGrid>
              <a:tr h="4455073"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projects completing FY22</a:t>
                      </a:r>
                    </a:p>
                    <a:p>
                      <a:endParaRPr lang="en-US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Roslindale 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Branch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Rare Books Renovation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McKim Master Plan Programming Study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End Programming Study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Egleston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Branch Programming Study</a:t>
                      </a:r>
                    </a:p>
                    <a:p>
                      <a:pPr lvl="1"/>
                      <a:endParaRPr lang="en-US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projects continuing FY22</a:t>
                      </a:r>
                    </a:p>
                    <a:p>
                      <a:endParaRPr lang="en-US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lvl="0" indent="-285750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Faneuil Branch Renovation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McKim Fire Panel Replacement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Codman Square Branch Programming Study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Research Collections Preservation and Storage Plan 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Chinatown Branch (new location)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Uphams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Corner Branch (new location)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projects kicking off FY22</a:t>
                      </a:r>
                    </a:p>
                    <a:p>
                      <a:endParaRPr lang="en-US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lvl="0" indent="-285750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Fields Corner Design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South End Branch Programming Study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North End Branch Programming Study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South Boston Branch Programming Study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Central Library Facade Study and Repairs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b="0" i="0" dirty="0">
                        <a:solidFill>
                          <a:schemeClr val="tx1"/>
                        </a:solidFill>
                        <a:latin typeface="Avenir Light" panose="020B040202020302020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76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44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71A6AC-9143-0D46-8508-0A8D549C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dirty="0">
                <a:latin typeface="Avenir Light" panose="020B040202020302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2571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11AB-3CD9-46E4-BF18-8E9FCA64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05" y="1952625"/>
            <a:ext cx="4419600" cy="1334222"/>
          </a:xfrm>
        </p:spPr>
        <p:txBody>
          <a:bodyPr>
            <a:noAutofit/>
          </a:bodyPr>
          <a:lstStyle/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Finance &amp; Audit Committee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89D3-A126-4B9F-90A3-6BFC183B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943" y="1516060"/>
            <a:ext cx="653210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1500"/>
              </a:spcAft>
              <a:buNone/>
            </a:pP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500"/>
              </a:spcAft>
              <a:buNone/>
            </a:pP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500"/>
              </a:spcAft>
              <a:buNone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Evelyn Arana-Ortiz, Committee Chair        Ellen Donaghey, Chief Financial Officer  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/>
              <a:cs typeface="Calibri"/>
            </a:endParaRP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E00E1EB-1A63-4B23-B7FC-8A8F50F63B0D}"/>
              </a:ext>
            </a:extLst>
          </p:cNvPr>
          <p:cNvCxnSpPr/>
          <p:nvPr/>
        </p:nvCxnSpPr>
        <p:spPr>
          <a:xfrm>
            <a:off x="5043055" y="1004455"/>
            <a:ext cx="41564" cy="4862943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1894797" y="3093176"/>
            <a:ext cx="13716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885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4200" cy="508635"/>
          </a:xfrm>
        </p:spPr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BPL Opening Statement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520" y="1402080"/>
            <a:ext cx="10515600" cy="4734560"/>
          </a:xfrm>
        </p:spPr>
        <p:txBody>
          <a:bodyPr>
            <a:normAutofit fontScale="625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alt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Trustees of The Boston Public Library reaffirm our commitment to racial equity and to principles of diversity equity and inclusion, more broadly</a:t>
            </a: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alt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Library is formally committed to becoming an anti-racist organization</a:t>
            </a: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response to systemic racism, inequity, and injustice prevalent in our society.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</a:t>
            </a:r>
            <a:r>
              <a:rPr lang="en-US" alt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acknowledge also that the Boston Public Library’s Central Library stands on land that was once a water-based ecosystem providing sustenance for the indigenous </a:t>
            </a:r>
            <a:r>
              <a:rPr lang="en-US" alt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Massachusetts</a:t>
            </a:r>
            <a:r>
              <a:rPr lang="en-US" alt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 </a:t>
            </a:r>
            <a:r>
              <a:rPr lang="en-US" altLang="en-US" i="1" dirty="0">
                <a:solidFill>
                  <a:srgbClr val="221E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is a place which has long served as a site of meeting and exchange among nations. </a:t>
            </a: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We are committed to land acknowledgements for all locations at which we operate.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altLang="en-US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reaffirm this commitment to set the context for </a:t>
            </a:r>
            <a:r>
              <a:rPr lang="en-US" alt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planning, deliberations, and public engagement so that they take place from the spirit of welcome and respect, found in our motto ‘free to all</a:t>
            </a: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.’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altLang="en-US" sz="1600" dirty="0">
              <a:latin typeface="+mj-l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600" i="1" dirty="0" smtClean="0">
              <a:latin typeface="Avenir-Book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600" i="1" dirty="0">
              <a:latin typeface="Avenir-Book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6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Taken </a:t>
            </a:r>
            <a:r>
              <a:rPr lang="en-US" alt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the Institutional Statement Ratified by the Board of Trustees for the Boston Public Library on September 29, 2020.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05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00973" y="5951891"/>
            <a:ext cx="4418479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>
              <a:spcBef>
                <a:spcPts val="84"/>
              </a:spcBef>
            </a:pPr>
            <a:r>
              <a:rPr sz="1235" spc="-22" dirty="0">
                <a:solidFill>
                  <a:srgbClr val="FFFFFF"/>
                </a:solidFill>
                <a:latin typeface="Calibri"/>
                <a:cs typeface="Calibri"/>
              </a:rPr>
              <a:t>WEALTH</a:t>
            </a:r>
            <a:r>
              <a:rPr sz="1235" spc="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35" spc="-9" dirty="0">
                <a:solidFill>
                  <a:srgbClr val="FFFFFF"/>
                </a:solidFill>
                <a:latin typeface="Calibri"/>
                <a:cs typeface="Calibri"/>
              </a:rPr>
              <a:t>ADVISORY</a:t>
            </a:r>
            <a:r>
              <a:rPr sz="1235" spc="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35" spc="-4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35" spc="-9" dirty="0">
                <a:solidFill>
                  <a:srgbClr val="FFFFFF"/>
                </a:solidFill>
                <a:latin typeface="Calibri"/>
                <a:cs typeface="Calibri"/>
              </a:rPr>
              <a:t>OUTSOURCING</a:t>
            </a:r>
            <a:r>
              <a:rPr sz="123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35" spc="-4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35" spc="-31" dirty="0">
                <a:solidFill>
                  <a:srgbClr val="FFFFFF"/>
                </a:solidFill>
                <a:latin typeface="Calibri"/>
                <a:cs typeface="Calibri"/>
              </a:rPr>
              <a:t>AUDIT,</a:t>
            </a:r>
            <a:r>
              <a:rPr sz="1235" spc="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35" spc="-26" dirty="0">
                <a:solidFill>
                  <a:srgbClr val="FFFFFF"/>
                </a:solidFill>
                <a:latin typeface="Calibri"/>
                <a:cs typeface="Calibri"/>
              </a:rPr>
              <a:t>TAX,</a:t>
            </a:r>
            <a:r>
              <a:rPr sz="123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35" spc="-4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235" spc="-13" dirty="0">
                <a:solidFill>
                  <a:srgbClr val="FFFFFF"/>
                </a:solidFill>
                <a:latin typeface="Calibri"/>
                <a:cs typeface="Calibri"/>
              </a:rPr>
              <a:t>CONSULTING</a:t>
            </a:r>
            <a:endParaRPr sz="1235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30824" y="727485"/>
            <a:ext cx="5192246" cy="5643282"/>
            <a:chOff x="762000" y="824483"/>
            <a:chExt cx="5884545" cy="6395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9432" y="6978395"/>
              <a:ext cx="5856732" cy="24155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00" y="824483"/>
              <a:ext cx="938530" cy="939800"/>
            </a:xfrm>
            <a:custGeom>
              <a:avLst/>
              <a:gdLst/>
              <a:ahLst/>
              <a:cxnLst/>
              <a:rect l="l" t="t" r="r" b="b"/>
              <a:pathLst>
                <a:path w="938530" h="939800">
                  <a:moveTo>
                    <a:pt x="541020" y="769620"/>
                  </a:moveTo>
                  <a:lnTo>
                    <a:pt x="367284" y="769620"/>
                  </a:lnTo>
                  <a:lnTo>
                    <a:pt x="367284" y="651510"/>
                  </a:lnTo>
                  <a:lnTo>
                    <a:pt x="358902" y="651510"/>
                  </a:lnTo>
                  <a:lnTo>
                    <a:pt x="350520" y="652272"/>
                  </a:lnTo>
                  <a:lnTo>
                    <a:pt x="342900" y="652272"/>
                  </a:lnTo>
                  <a:lnTo>
                    <a:pt x="293535" y="648627"/>
                  </a:lnTo>
                  <a:lnTo>
                    <a:pt x="247027" y="637743"/>
                  </a:lnTo>
                  <a:lnTo>
                    <a:pt x="203479" y="619683"/>
                  </a:lnTo>
                  <a:lnTo>
                    <a:pt x="163017" y="594537"/>
                  </a:lnTo>
                  <a:lnTo>
                    <a:pt x="125730" y="562356"/>
                  </a:lnTo>
                  <a:lnTo>
                    <a:pt x="93548" y="525068"/>
                  </a:lnTo>
                  <a:lnTo>
                    <a:pt x="68402" y="484606"/>
                  </a:lnTo>
                  <a:lnTo>
                    <a:pt x="50342" y="441058"/>
                  </a:lnTo>
                  <a:lnTo>
                    <a:pt x="39458" y="394550"/>
                  </a:lnTo>
                  <a:lnTo>
                    <a:pt x="35814" y="345186"/>
                  </a:lnTo>
                  <a:lnTo>
                    <a:pt x="36385" y="325907"/>
                  </a:lnTo>
                  <a:lnTo>
                    <a:pt x="38100" y="306895"/>
                  </a:lnTo>
                  <a:lnTo>
                    <a:pt x="40957" y="288188"/>
                  </a:lnTo>
                  <a:lnTo>
                    <a:pt x="44958" y="269748"/>
                  </a:lnTo>
                  <a:lnTo>
                    <a:pt x="26035" y="316268"/>
                  </a:lnTo>
                  <a:lnTo>
                    <a:pt x="11899" y="365290"/>
                  </a:lnTo>
                  <a:lnTo>
                    <a:pt x="3048" y="416445"/>
                  </a:lnTo>
                  <a:lnTo>
                    <a:pt x="0" y="469392"/>
                  </a:lnTo>
                  <a:lnTo>
                    <a:pt x="2413" y="517499"/>
                  </a:lnTo>
                  <a:lnTo>
                    <a:pt x="9537" y="564197"/>
                  </a:lnTo>
                  <a:lnTo>
                    <a:pt x="21107" y="609269"/>
                  </a:lnTo>
                  <a:lnTo>
                    <a:pt x="36893" y="652475"/>
                  </a:lnTo>
                  <a:lnTo>
                    <a:pt x="56654" y="693585"/>
                  </a:lnTo>
                  <a:lnTo>
                    <a:pt x="80162" y="732345"/>
                  </a:lnTo>
                  <a:lnTo>
                    <a:pt x="107162" y="768540"/>
                  </a:lnTo>
                  <a:lnTo>
                    <a:pt x="137439" y="801916"/>
                  </a:lnTo>
                  <a:lnTo>
                    <a:pt x="170738" y="832256"/>
                  </a:lnTo>
                  <a:lnTo>
                    <a:pt x="206832" y="859307"/>
                  </a:lnTo>
                  <a:lnTo>
                    <a:pt x="245465" y="882840"/>
                  </a:lnTo>
                  <a:lnTo>
                    <a:pt x="286423" y="902627"/>
                  </a:lnTo>
                  <a:lnTo>
                    <a:pt x="329450" y="918425"/>
                  </a:lnTo>
                  <a:lnTo>
                    <a:pt x="374319" y="930008"/>
                  </a:lnTo>
                  <a:lnTo>
                    <a:pt x="420789" y="937133"/>
                  </a:lnTo>
                  <a:lnTo>
                    <a:pt x="468630" y="939546"/>
                  </a:lnTo>
                  <a:lnTo>
                    <a:pt x="477774" y="939546"/>
                  </a:lnTo>
                  <a:lnTo>
                    <a:pt x="541020" y="769620"/>
                  </a:lnTo>
                  <a:close/>
                </a:path>
                <a:path w="938530" h="939800">
                  <a:moveTo>
                    <a:pt x="829056" y="769620"/>
                  </a:moveTo>
                  <a:lnTo>
                    <a:pt x="617982" y="769620"/>
                  </a:lnTo>
                  <a:lnTo>
                    <a:pt x="557784" y="930402"/>
                  </a:lnTo>
                  <a:lnTo>
                    <a:pt x="610730" y="917067"/>
                  </a:lnTo>
                  <a:lnTo>
                    <a:pt x="661123" y="897864"/>
                  </a:lnTo>
                  <a:lnTo>
                    <a:pt x="708558" y="873163"/>
                  </a:lnTo>
                  <a:lnTo>
                    <a:pt x="752627" y="843318"/>
                  </a:lnTo>
                  <a:lnTo>
                    <a:pt x="792924" y="808685"/>
                  </a:lnTo>
                  <a:lnTo>
                    <a:pt x="829056" y="769620"/>
                  </a:lnTo>
                  <a:close/>
                </a:path>
                <a:path w="938530" h="939800">
                  <a:moveTo>
                    <a:pt x="866394" y="701802"/>
                  </a:moveTo>
                  <a:lnTo>
                    <a:pt x="805434" y="534924"/>
                  </a:lnTo>
                  <a:lnTo>
                    <a:pt x="755142" y="394716"/>
                  </a:lnTo>
                  <a:lnTo>
                    <a:pt x="704850" y="534162"/>
                  </a:lnTo>
                  <a:lnTo>
                    <a:pt x="672084" y="623316"/>
                  </a:lnTo>
                  <a:lnTo>
                    <a:pt x="656082" y="667512"/>
                  </a:lnTo>
                  <a:lnTo>
                    <a:pt x="643128" y="701802"/>
                  </a:lnTo>
                  <a:lnTo>
                    <a:pt x="866394" y="701802"/>
                  </a:lnTo>
                  <a:close/>
                </a:path>
                <a:path w="938530" h="939800">
                  <a:moveTo>
                    <a:pt x="938022" y="469392"/>
                  </a:moveTo>
                  <a:lnTo>
                    <a:pt x="935596" y="421436"/>
                  </a:lnTo>
                  <a:lnTo>
                    <a:pt x="928471" y="374840"/>
                  </a:lnTo>
                  <a:lnTo>
                    <a:pt x="916901" y="329869"/>
                  </a:lnTo>
                  <a:lnTo>
                    <a:pt x="901103" y="286753"/>
                  </a:lnTo>
                  <a:lnTo>
                    <a:pt x="881329" y="245732"/>
                  </a:lnTo>
                  <a:lnTo>
                    <a:pt x="857808" y="207022"/>
                  </a:lnTo>
                  <a:lnTo>
                    <a:pt x="830783" y="170891"/>
                  </a:lnTo>
                  <a:lnTo>
                    <a:pt x="800481" y="137541"/>
                  </a:lnTo>
                  <a:lnTo>
                    <a:pt x="767130" y="107238"/>
                  </a:lnTo>
                  <a:lnTo>
                    <a:pt x="730999" y="80213"/>
                  </a:lnTo>
                  <a:lnTo>
                    <a:pt x="692289" y="56692"/>
                  </a:lnTo>
                  <a:lnTo>
                    <a:pt x="651268" y="36918"/>
                  </a:lnTo>
                  <a:lnTo>
                    <a:pt x="608152" y="21120"/>
                  </a:lnTo>
                  <a:lnTo>
                    <a:pt x="563181" y="9550"/>
                  </a:lnTo>
                  <a:lnTo>
                    <a:pt x="516585" y="2425"/>
                  </a:lnTo>
                  <a:lnTo>
                    <a:pt x="468630" y="0"/>
                  </a:lnTo>
                  <a:lnTo>
                    <a:pt x="414401" y="3225"/>
                  </a:lnTo>
                  <a:lnTo>
                    <a:pt x="361759" y="12573"/>
                  </a:lnTo>
                  <a:lnTo>
                    <a:pt x="311099" y="27647"/>
                  </a:lnTo>
                  <a:lnTo>
                    <a:pt x="262890" y="48006"/>
                  </a:lnTo>
                  <a:lnTo>
                    <a:pt x="282028" y="43573"/>
                  </a:lnTo>
                  <a:lnTo>
                    <a:pt x="301752" y="40487"/>
                  </a:lnTo>
                  <a:lnTo>
                    <a:pt x="322033" y="38684"/>
                  </a:lnTo>
                  <a:lnTo>
                    <a:pt x="342900" y="38100"/>
                  </a:lnTo>
                  <a:lnTo>
                    <a:pt x="395732" y="42824"/>
                  </a:lnTo>
                  <a:lnTo>
                    <a:pt x="446722" y="56959"/>
                  </a:lnTo>
                  <a:lnTo>
                    <a:pt x="495693" y="80543"/>
                  </a:lnTo>
                  <a:lnTo>
                    <a:pt x="542544" y="113538"/>
                  </a:lnTo>
                  <a:lnTo>
                    <a:pt x="538734" y="117348"/>
                  </a:lnTo>
                  <a:lnTo>
                    <a:pt x="493014" y="155448"/>
                  </a:lnTo>
                  <a:lnTo>
                    <a:pt x="489966" y="158496"/>
                  </a:lnTo>
                  <a:lnTo>
                    <a:pt x="455091" y="135940"/>
                  </a:lnTo>
                  <a:lnTo>
                    <a:pt x="418998" y="119735"/>
                  </a:lnTo>
                  <a:lnTo>
                    <a:pt x="381622" y="109956"/>
                  </a:lnTo>
                  <a:lnTo>
                    <a:pt x="342900" y="106680"/>
                  </a:lnTo>
                  <a:lnTo>
                    <a:pt x="295465" y="111099"/>
                  </a:lnTo>
                  <a:lnTo>
                    <a:pt x="251548" y="124307"/>
                  </a:lnTo>
                  <a:lnTo>
                    <a:pt x="211201" y="146227"/>
                  </a:lnTo>
                  <a:lnTo>
                    <a:pt x="174498" y="176784"/>
                  </a:lnTo>
                  <a:lnTo>
                    <a:pt x="143929" y="213499"/>
                  </a:lnTo>
                  <a:lnTo>
                    <a:pt x="122008" y="253847"/>
                  </a:lnTo>
                  <a:lnTo>
                    <a:pt x="108800" y="297764"/>
                  </a:lnTo>
                  <a:lnTo>
                    <a:pt x="104394" y="345186"/>
                  </a:lnTo>
                  <a:lnTo>
                    <a:pt x="108800" y="392734"/>
                  </a:lnTo>
                  <a:lnTo>
                    <a:pt x="122008" y="436918"/>
                  </a:lnTo>
                  <a:lnTo>
                    <a:pt x="143929" y="477532"/>
                  </a:lnTo>
                  <a:lnTo>
                    <a:pt x="174498" y="514350"/>
                  </a:lnTo>
                  <a:lnTo>
                    <a:pt x="211201" y="544918"/>
                  </a:lnTo>
                  <a:lnTo>
                    <a:pt x="251548" y="566839"/>
                  </a:lnTo>
                  <a:lnTo>
                    <a:pt x="295465" y="580047"/>
                  </a:lnTo>
                  <a:lnTo>
                    <a:pt x="342900" y="584454"/>
                  </a:lnTo>
                  <a:lnTo>
                    <a:pt x="349758" y="584454"/>
                  </a:lnTo>
                  <a:lnTo>
                    <a:pt x="367284" y="582930"/>
                  </a:lnTo>
                  <a:lnTo>
                    <a:pt x="367284" y="262128"/>
                  </a:lnTo>
                  <a:lnTo>
                    <a:pt x="429006" y="209550"/>
                  </a:lnTo>
                  <a:lnTo>
                    <a:pt x="435864" y="204978"/>
                  </a:lnTo>
                  <a:lnTo>
                    <a:pt x="435864" y="564642"/>
                  </a:lnTo>
                  <a:lnTo>
                    <a:pt x="454685" y="555218"/>
                  </a:lnTo>
                  <a:lnTo>
                    <a:pt x="473290" y="544068"/>
                  </a:lnTo>
                  <a:lnTo>
                    <a:pt x="491477" y="531215"/>
                  </a:lnTo>
                  <a:lnTo>
                    <a:pt x="509016" y="516636"/>
                  </a:lnTo>
                  <a:lnTo>
                    <a:pt x="512064" y="513588"/>
                  </a:lnTo>
                  <a:lnTo>
                    <a:pt x="556260" y="566166"/>
                  </a:lnTo>
                  <a:lnTo>
                    <a:pt x="527583" y="589470"/>
                  </a:lnTo>
                  <a:lnTo>
                    <a:pt x="497776" y="609130"/>
                  </a:lnTo>
                  <a:lnTo>
                    <a:pt x="467106" y="625221"/>
                  </a:lnTo>
                  <a:lnTo>
                    <a:pt x="435864" y="637794"/>
                  </a:lnTo>
                  <a:lnTo>
                    <a:pt x="435864" y="701802"/>
                  </a:lnTo>
                  <a:lnTo>
                    <a:pt x="566928" y="701802"/>
                  </a:lnTo>
                  <a:lnTo>
                    <a:pt x="720090" y="292608"/>
                  </a:lnTo>
                  <a:lnTo>
                    <a:pt x="787908" y="293370"/>
                  </a:lnTo>
                  <a:lnTo>
                    <a:pt x="911352" y="625602"/>
                  </a:lnTo>
                  <a:lnTo>
                    <a:pt x="922909" y="588340"/>
                  </a:lnTo>
                  <a:lnTo>
                    <a:pt x="931252" y="549783"/>
                  </a:lnTo>
                  <a:lnTo>
                    <a:pt x="936307" y="510095"/>
                  </a:lnTo>
                  <a:lnTo>
                    <a:pt x="938022" y="469392"/>
                  </a:lnTo>
                  <a:close/>
                </a:path>
              </a:pathLst>
            </a:custGeom>
            <a:solidFill>
              <a:srgbClr val="2B3757"/>
            </a:solidFill>
          </p:spPr>
          <p:txBody>
            <a:bodyPr wrap="square" lIns="0" tIns="0" rIns="0" bIns="0" rtlCol="0"/>
            <a:lstStyle/>
            <a:p>
              <a:pPr defTabSz="806867"/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C5C2C1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C5C2C1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C5C2C1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C5C2C1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C5C2C1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0973" y="4419312"/>
            <a:ext cx="4327151" cy="982407"/>
          </a:xfrm>
          <a:prstGeom prst="rect">
            <a:avLst/>
          </a:prstGeom>
        </p:spPr>
        <p:txBody>
          <a:bodyPr vert="horz" wrap="square" lIns="0" tIns="160804" rIns="0" bIns="0" rtlCol="0">
            <a:spAutoFit/>
          </a:bodyPr>
          <a:lstStyle/>
          <a:p>
            <a:pPr marL="11206" defTabSz="806867">
              <a:spcBef>
                <a:spcPts val="1266"/>
              </a:spcBef>
            </a:pPr>
            <a:r>
              <a:rPr sz="2294" spc="-4" dirty="0">
                <a:solidFill>
                  <a:srgbClr val="FFFFFF"/>
                </a:solidFill>
                <a:latin typeface="Georgia"/>
                <a:cs typeface="Georgia"/>
              </a:rPr>
              <a:t>Trustees</a:t>
            </a:r>
            <a:r>
              <a:rPr sz="2294" spc="1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294" spc="-4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294" spc="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294" spc="-4" dirty="0">
                <a:solidFill>
                  <a:srgbClr val="FFFFFF"/>
                </a:solidFill>
                <a:latin typeface="Georgia"/>
                <a:cs typeface="Georgia"/>
              </a:rPr>
              <a:t>Boston</a:t>
            </a:r>
            <a:r>
              <a:rPr sz="2294" spc="1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294" spc="-4" dirty="0">
                <a:solidFill>
                  <a:srgbClr val="FFFFFF"/>
                </a:solidFill>
                <a:latin typeface="Georgia"/>
                <a:cs typeface="Georgia"/>
              </a:rPr>
              <a:t>Public</a:t>
            </a:r>
            <a:r>
              <a:rPr sz="229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294" spc="-4" dirty="0">
                <a:solidFill>
                  <a:srgbClr val="FFFFFF"/>
                </a:solidFill>
                <a:latin typeface="Georgia"/>
                <a:cs typeface="Georgia"/>
              </a:rPr>
              <a:t>Library</a:t>
            </a:r>
            <a:endParaRPr sz="2294">
              <a:solidFill>
                <a:prstClr val="black"/>
              </a:solidFill>
              <a:latin typeface="Georgia"/>
              <a:cs typeface="Georgia"/>
            </a:endParaRPr>
          </a:p>
          <a:p>
            <a:pPr marL="11206" defTabSz="806867">
              <a:spcBef>
                <a:spcPts val="1094"/>
              </a:spcBef>
            </a:pPr>
            <a:r>
              <a:rPr sz="2118" dirty="0">
                <a:solidFill>
                  <a:srgbClr val="FFFFFF"/>
                </a:solidFill>
                <a:latin typeface="Calibri"/>
                <a:cs typeface="Calibri"/>
              </a:rPr>
              <a:t>FY</a:t>
            </a:r>
            <a:r>
              <a:rPr sz="2118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18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r>
              <a:rPr sz="2118"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18" dirty="0">
                <a:solidFill>
                  <a:srgbClr val="FFFFFF"/>
                </a:solidFill>
                <a:latin typeface="Calibri"/>
                <a:cs typeface="Calibri"/>
              </a:rPr>
              <a:t>Audit</a:t>
            </a:r>
            <a:r>
              <a:rPr sz="2118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Calibri"/>
                <a:cs typeface="Calibri"/>
              </a:rPr>
              <a:t>Summary</a:t>
            </a:r>
            <a:endParaRPr sz="2118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110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4" y="568361"/>
            <a:ext cx="1415863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Agenda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3" y="1270971"/>
            <a:ext cx="5542990" cy="2951559"/>
          </a:xfrm>
          <a:prstGeom prst="rect">
            <a:avLst/>
          </a:prstGeom>
        </p:spPr>
        <p:txBody>
          <a:bodyPr vert="horz" wrap="square" lIns="0" tIns="83484" rIns="0" bIns="0" rtlCol="0">
            <a:spAutoFit/>
          </a:bodyPr>
          <a:lstStyle/>
          <a:p>
            <a:pPr marL="414079" indent="-403433" defTabSz="806867">
              <a:spcBef>
                <a:spcPts val="657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382" dirty="0">
                <a:solidFill>
                  <a:srgbClr val="404041"/>
                </a:solidFill>
                <a:latin typeface="Georgia"/>
                <a:cs typeface="Georgia"/>
              </a:rPr>
              <a:t>Audit</a:t>
            </a:r>
            <a:r>
              <a:rPr sz="2382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Engagement</a:t>
            </a:r>
            <a:r>
              <a:rPr sz="2382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summary</a:t>
            </a:r>
            <a:endParaRPr sz="2382">
              <a:solidFill>
                <a:prstClr val="black"/>
              </a:solidFill>
              <a:latin typeface="Georgia"/>
              <a:cs typeface="Georgia"/>
            </a:endParaRPr>
          </a:p>
          <a:p>
            <a:pPr marL="414079" indent="-403433" defTabSz="806867">
              <a:spcBef>
                <a:spcPts val="574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Financial</a:t>
            </a:r>
            <a:r>
              <a:rPr sz="2382" spc="-40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Statement</a:t>
            </a:r>
            <a:r>
              <a:rPr sz="2382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summary</a:t>
            </a:r>
            <a:endParaRPr sz="2382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194" defTabSz="806867">
              <a:spcBef>
                <a:spcPts val="512"/>
              </a:spcBef>
              <a:buClr>
                <a:srgbClr val="87C1C3"/>
              </a:buClr>
              <a:buFont typeface="Courier New"/>
              <a:buChar char="o"/>
              <a:tabLst>
                <a:tab pos="885312" algn="l"/>
              </a:tabLst>
            </a:pP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Auditors’</a:t>
            </a:r>
            <a:r>
              <a:rPr sz="2118" spc="-4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Opinion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spcBef>
                <a:spcPts val="512"/>
              </a:spcBef>
              <a:buClr>
                <a:srgbClr val="87C1C3"/>
              </a:buClr>
              <a:buFont typeface="Courier New"/>
              <a:buChar char="o"/>
              <a:tabLst>
                <a:tab pos="885312" algn="l"/>
              </a:tabLst>
            </a:pP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Financial</a:t>
            </a:r>
            <a:r>
              <a:rPr sz="2118" spc="-5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highlights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spcBef>
                <a:spcPts val="507"/>
              </a:spcBef>
              <a:buClr>
                <a:srgbClr val="87C1C3"/>
              </a:buClr>
              <a:buFont typeface="Courier New"/>
              <a:buChar char="o"/>
              <a:tabLst>
                <a:tab pos="885312" algn="l"/>
              </a:tabLst>
            </a:pP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Significant</a:t>
            </a:r>
            <a:r>
              <a:rPr sz="2118" spc="-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footnotes</a:t>
            </a:r>
            <a:r>
              <a:rPr sz="211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2118" spc="-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other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matters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marL="414079" indent="-403433" defTabSz="806867">
              <a:spcBef>
                <a:spcPts val="565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382" dirty="0">
                <a:solidFill>
                  <a:srgbClr val="404041"/>
                </a:solidFill>
                <a:latin typeface="Georgia"/>
                <a:cs typeface="Georgia"/>
              </a:rPr>
              <a:t>Items</a:t>
            </a:r>
            <a:r>
              <a:rPr sz="2382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to</a:t>
            </a:r>
            <a:r>
              <a:rPr sz="2382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complete</a:t>
            </a:r>
            <a:r>
              <a:rPr sz="2382" spc="-40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audit</a:t>
            </a:r>
            <a:endParaRPr sz="2382">
              <a:solidFill>
                <a:prstClr val="black"/>
              </a:solidFill>
              <a:latin typeface="Georgia"/>
              <a:cs typeface="Georgia"/>
            </a:endParaRPr>
          </a:p>
          <a:p>
            <a:pPr marL="414079" indent="-403433" defTabSz="806867">
              <a:spcBef>
                <a:spcPts val="574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Open</a:t>
            </a:r>
            <a:r>
              <a:rPr sz="2382" spc="-4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382" spc="-4" dirty="0">
                <a:solidFill>
                  <a:srgbClr val="404041"/>
                </a:solidFill>
                <a:latin typeface="Georgia"/>
                <a:cs typeface="Georgia"/>
              </a:rPr>
              <a:t>forum</a:t>
            </a:r>
            <a:endParaRPr sz="2382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56711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5366497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13" dirty="0"/>
              <a:t>Audit</a:t>
            </a:r>
            <a:r>
              <a:rPr spc="-22" dirty="0"/>
              <a:t> </a:t>
            </a:r>
            <a:r>
              <a:rPr spc="9" dirty="0"/>
              <a:t>Engagement</a:t>
            </a:r>
            <a:r>
              <a:rPr spc="-26" dirty="0"/>
              <a:t> </a:t>
            </a:r>
            <a:r>
              <a:rPr spc="9" dirty="0"/>
              <a:t>Summary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4" y="1344257"/>
            <a:ext cx="6715684" cy="38676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14640" indent="-403433" defTabSz="806867">
              <a:spcBef>
                <a:spcPts val="88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Primary</a:t>
            </a:r>
            <a:r>
              <a:rPr sz="211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audit</a:t>
            </a:r>
            <a:r>
              <a:rPr sz="211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work</a:t>
            </a:r>
            <a:r>
              <a:rPr sz="211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began in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late</a:t>
            </a:r>
            <a:r>
              <a:rPr sz="211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July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defTabSz="806867">
              <a:spcBef>
                <a:spcPts val="49"/>
              </a:spcBef>
              <a:buClr>
                <a:srgbClr val="87C1C3"/>
              </a:buClr>
              <a:buFont typeface="Georgia"/>
              <a:buChar char="•"/>
            </a:pPr>
            <a:endParaRPr sz="3088">
              <a:solidFill>
                <a:prstClr val="black"/>
              </a:solidFill>
              <a:latin typeface="Georgia"/>
              <a:cs typeface="Georgia"/>
            </a:endParaRPr>
          </a:p>
          <a:p>
            <a:pPr marL="414640" marR="814711" indent="-403433" defTabSz="806867"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Information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was provided timely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and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was well </a:t>
            </a:r>
            <a:r>
              <a:rPr sz="2118" spc="-49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organized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defTabSz="806867">
              <a:spcBef>
                <a:spcPts val="49"/>
              </a:spcBef>
              <a:buClr>
                <a:srgbClr val="87C1C3"/>
              </a:buClr>
              <a:buFont typeface="Georgia"/>
              <a:buChar char="•"/>
            </a:pPr>
            <a:endParaRPr sz="3088">
              <a:solidFill>
                <a:prstClr val="black"/>
              </a:solidFill>
              <a:latin typeface="Georgia"/>
              <a:cs typeface="Georgia"/>
            </a:endParaRPr>
          </a:p>
          <a:p>
            <a:pPr marL="414640" indent="-403433" defTabSz="806867"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Management</a:t>
            </a:r>
            <a:r>
              <a:rPr sz="211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staff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was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responsive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to</a:t>
            </a:r>
            <a:r>
              <a:rPr sz="211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all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inquiries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defTabSz="806867">
              <a:spcBef>
                <a:spcPts val="49"/>
              </a:spcBef>
              <a:buClr>
                <a:srgbClr val="87C1C3"/>
              </a:buClr>
              <a:buFont typeface="Georgia"/>
              <a:buChar char="•"/>
            </a:pPr>
            <a:endParaRPr sz="3088">
              <a:solidFill>
                <a:prstClr val="black"/>
              </a:solidFill>
              <a:latin typeface="Georgia"/>
              <a:cs typeface="Georgia"/>
            </a:endParaRPr>
          </a:p>
          <a:p>
            <a:pPr marL="414640" indent="-403433" defTabSz="806867"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No</a:t>
            </a:r>
            <a:r>
              <a:rPr sz="211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disagreements</a:t>
            </a:r>
            <a:r>
              <a:rPr sz="211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with</a:t>
            </a:r>
            <a:r>
              <a:rPr sz="211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management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defTabSz="806867">
              <a:spcBef>
                <a:spcPts val="49"/>
              </a:spcBef>
              <a:buClr>
                <a:srgbClr val="87C1C3"/>
              </a:buClr>
              <a:buFont typeface="Georgia"/>
              <a:buChar char="•"/>
            </a:pPr>
            <a:endParaRPr sz="3088">
              <a:solidFill>
                <a:prstClr val="black"/>
              </a:solidFill>
              <a:latin typeface="Georgia"/>
              <a:cs typeface="Georgia"/>
            </a:endParaRPr>
          </a:p>
          <a:p>
            <a:pPr marL="414640" indent="-403433" defTabSz="806867"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The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end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result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was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</a:t>
            </a:r>
            <a:r>
              <a:rPr sz="211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smooth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audit</a:t>
            </a:r>
            <a:r>
              <a:rPr sz="211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process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70192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3334871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Auditors’</a:t>
            </a:r>
            <a:r>
              <a:rPr spc="-79" dirty="0"/>
              <a:t> </a:t>
            </a:r>
            <a:r>
              <a:rPr spc="9" dirty="0"/>
              <a:t>Opinion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3" y="1344257"/>
            <a:ext cx="6628839" cy="371835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14640" indent="-403433" defTabSz="806867">
              <a:spcBef>
                <a:spcPts val="88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Auditors’</a:t>
            </a:r>
            <a:r>
              <a:rPr sz="211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Opinion</a:t>
            </a:r>
            <a:r>
              <a:rPr sz="211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(pages</a:t>
            </a:r>
            <a:r>
              <a:rPr sz="211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1-2)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defTabSz="806867">
              <a:spcBef>
                <a:spcPts val="49"/>
              </a:spcBef>
              <a:buClr>
                <a:srgbClr val="87C1C3"/>
              </a:buClr>
              <a:buFont typeface="Georgia"/>
              <a:buChar char="•"/>
            </a:pPr>
            <a:endParaRPr sz="308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194" defTabSz="806867">
              <a:buClr>
                <a:srgbClr val="87C1C3"/>
              </a:buClr>
              <a:buFont typeface="Courier New"/>
              <a:buChar char="o"/>
              <a:tabLst>
                <a:tab pos="885312" algn="l"/>
              </a:tabLst>
            </a:pP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Unmodified</a:t>
            </a:r>
            <a:r>
              <a:rPr sz="2118" spc="-57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Opinion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49"/>
              </a:spcBef>
              <a:buClr>
                <a:srgbClr val="87C1C3"/>
              </a:buClr>
              <a:buFont typeface="Courier New"/>
              <a:buChar char="o"/>
            </a:pPr>
            <a:endParaRPr sz="30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marR="11206" lvl="2" indent="-268956" defTabSz="806867"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Consistent with prior years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and best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opinion </a:t>
            </a:r>
            <a:r>
              <a:rPr sz="2118" spc="-49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available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marL="806867" lvl="2" defTabSz="806867">
              <a:spcBef>
                <a:spcPts val="49"/>
              </a:spcBef>
              <a:buClr>
                <a:srgbClr val="87C1C3"/>
              </a:buClr>
              <a:buFont typeface="Wingdings"/>
              <a:buChar char=""/>
            </a:pPr>
            <a:endParaRPr sz="30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marR="4483" lvl="2" indent="-268956" defTabSz="806867"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Opinion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as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it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relates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to the Fund for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BPL </a:t>
            </a:r>
            <a:r>
              <a:rPr sz="211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component unit is based on the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report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of the </a:t>
            </a:r>
            <a:r>
              <a:rPr sz="2118" spc="-49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211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for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BPL’s</a:t>
            </a:r>
            <a:r>
              <a:rPr sz="211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auditors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75015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3784226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Financial</a:t>
            </a:r>
            <a:r>
              <a:rPr spc="-53" dirty="0"/>
              <a:t> </a:t>
            </a:r>
            <a:r>
              <a:rPr spc="4" dirty="0"/>
              <a:t>Highlights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073325" y="1284465"/>
            <a:ext cx="6036609" cy="4460414"/>
          </a:xfrm>
          <a:prstGeom prst="rect">
            <a:avLst/>
          </a:prstGeom>
        </p:spPr>
        <p:txBody>
          <a:bodyPr vert="horz" wrap="square" lIns="0" tIns="71718" rIns="0" bIns="0" rtlCol="0">
            <a:spAutoFit/>
          </a:bodyPr>
          <a:lstStyle/>
          <a:p>
            <a:pPr marL="347401" indent="-336194" defTabSz="806867">
              <a:spcBef>
                <a:spcPts val="565"/>
              </a:spcBef>
              <a:buClr>
                <a:srgbClr val="87C1C3"/>
              </a:buClr>
              <a:buFont typeface="Courier New"/>
              <a:buChar char="o"/>
              <a:tabLst>
                <a:tab pos="347401" algn="l"/>
              </a:tabLst>
            </a:pPr>
            <a:r>
              <a:rPr sz="1941" spc="-4" dirty="0">
                <a:solidFill>
                  <a:srgbClr val="404041"/>
                </a:solidFill>
                <a:latin typeface="Georgia"/>
                <a:cs typeface="Georgia"/>
              </a:rPr>
              <a:t>General</a:t>
            </a:r>
            <a:r>
              <a:rPr sz="1941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spc="-4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1941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–</a:t>
            </a:r>
            <a:r>
              <a:rPr sz="1941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spc="-4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1941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Balances</a:t>
            </a:r>
            <a:r>
              <a:rPr sz="1941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(page</a:t>
            </a:r>
            <a:r>
              <a:rPr sz="1941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20)</a:t>
            </a:r>
            <a:endParaRPr sz="1941">
              <a:solidFill>
                <a:prstClr val="black"/>
              </a:solidFill>
              <a:latin typeface="Georgia"/>
              <a:cs typeface="Georgia"/>
            </a:endParaRPr>
          </a:p>
          <a:p>
            <a:pPr marL="817513" marR="4483" lvl="1" indent="-268956" defTabSz="806867">
              <a:spcBef>
                <a:spcPts val="431"/>
              </a:spcBef>
              <a:buClr>
                <a:srgbClr val="87C1C3"/>
              </a:buClr>
              <a:buSzPct val="85000"/>
              <a:buFont typeface="Wingdings"/>
              <a:buChar char=""/>
              <a:tabLst>
                <a:tab pos="817513" algn="l"/>
                <a:tab pos="818073" algn="l"/>
              </a:tabLst>
            </a:pP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Overall</a:t>
            </a:r>
            <a:r>
              <a:rPr sz="1765" spc="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1765" spc="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balance</a:t>
            </a:r>
            <a:r>
              <a:rPr sz="1765" spc="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increased</a:t>
            </a:r>
            <a:r>
              <a:rPr sz="1765" spc="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approximately</a:t>
            </a:r>
            <a:r>
              <a:rPr sz="1765" spc="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$318k </a:t>
            </a:r>
            <a:r>
              <a:rPr sz="1765" spc="-410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(6.4%)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4"/>
              </a:spcBef>
              <a:buClr>
                <a:srgbClr val="87C1C3"/>
              </a:buClr>
              <a:buFont typeface="Wingdings"/>
              <a:buChar char=""/>
            </a:pPr>
            <a:endParaRPr sz="2603">
              <a:solidFill>
                <a:prstClr val="black"/>
              </a:solidFill>
              <a:latin typeface="Georgia"/>
              <a:cs typeface="Georgia"/>
            </a:endParaRPr>
          </a:p>
          <a:p>
            <a:pPr marL="818073" lvl="1" indent="-268956" defTabSz="806867">
              <a:buClr>
                <a:srgbClr val="87C1C3"/>
              </a:buClr>
              <a:buSzPct val="85000"/>
              <a:buFont typeface="Wingdings"/>
              <a:buChar char=""/>
              <a:tabLst>
                <a:tab pos="817513" algn="l"/>
                <a:tab pos="818073" algn="l"/>
              </a:tabLst>
            </a:pP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Restricted - $1.3m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9"/>
              </a:spcBef>
              <a:buClr>
                <a:srgbClr val="87C1C3"/>
              </a:buClr>
              <a:buFont typeface="Wingdings"/>
              <a:buChar char=""/>
            </a:pPr>
            <a:endParaRPr sz="2603">
              <a:solidFill>
                <a:prstClr val="black"/>
              </a:solidFill>
              <a:latin typeface="Georgia"/>
              <a:cs typeface="Georgia"/>
            </a:endParaRPr>
          </a:p>
          <a:p>
            <a:pPr marL="818073" lvl="1" indent="-268956" defTabSz="806867">
              <a:buClr>
                <a:srgbClr val="87C1C3"/>
              </a:buClr>
              <a:buSzPct val="85000"/>
              <a:buFont typeface="Wingdings"/>
              <a:buChar char=""/>
              <a:tabLst>
                <a:tab pos="817513" algn="l"/>
                <a:tab pos="818073" algn="l"/>
              </a:tabLst>
            </a:pP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Committed</a:t>
            </a:r>
            <a:r>
              <a:rPr sz="1765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765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$37k</a:t>
            </a:r>
            <a:r>
              <a:rPr sz="1765" spc="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(Neighborhood</a:t>
            </a:r>
            <a:r>
              <a:rPr sz="1765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Outreach)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4"/>
              </a:spcBef>
              <a:buClr>
                <a:srgbClr val="87C1C3"/>
              </a:buClr>
              <a:buFont typeface="Wingdings"/>
              <a:buChar char=""/>
            </a:pPr>
            <a:endParaRPr sz="2603">
              <a:solidFill>
                <a:prstClr val="black"/>
              </a:solidFill>
              <a:latin typeface="Georgia"/>
              <a:cs typeface="Georgia"/>
            </a:endParaRPr>
          </a:p>
          <a:p>
            <a:pPr marL="818073" lvl="1" indent="-268956" defTabSz="806867">
              <a:buClr>
                <a:srgbClr val="87C1C3"/>
              </a:buClr>
              <a:buSzPct val="85000"/>
              <a:buFont typeface="Wingdings"/>
              <a:buChar char=""/>
              <a:tabLst>
                <a:tab pos="817513" algn="l"/>
                <a:tab pos="818073" algn="l"/>
              </a:tabLst>
            </a:pP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Assigned</a:t>
            </a:r>
            <a:r>
              <a:rPr sz="1765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- $2.2m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marL="1355424" lvl="2" indent="-268956" defTabSz="806867">
              <a:spcBef>
                <a:spcPts val="388"/>
              </a:spcBef>
              <a:buClr>
                <a:srgbClr val="2D324D"/>
              </a:buClr>
              <a:buFontTx/>
              <a:buChar char="•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IT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equipment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$1.0m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424" lvl="2" indent="-268956" defTabSz="806867">
              <a:spcBef>
                <a:spcPts val="383"/>
              </a:spcBef>
              <a:buClr>
                <a:srgbClr val="2D324D"/>
              </a:buClr>
              <a:buFontTx/>
              <a:buChar char="•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Salaries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$466k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424" lvl="2" indent="-268956" defTabSz="806867">
              <a:spcBef>
                <a:spcPts val="379"/>
              </a:spcBef>
              <a:buClr>
                <a:srgbClr val="2D324D"/>
              </a:buClr>
              <a:buFontTx/>
              <a:buChar char="•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Furniture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$242k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424" lvl="2" indent="-268956" defTabSz="806867">
              <a:spcBef>
                <a:spcPts val="383"/>
              </a:spcBef>
              <a:buClr>
                <a:srgbClr val="2D324D"/>
              </a:buClr>
              <a:buFontTx/>
              <a:buChar char="•"/>
              <a:tabLst>
                <a:tab pos="1355424" algn="l"/>
                <a:tab pos="1355984" algn="l"/>
              </a:tabLst>
            </a:pP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Operating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$394k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424" lvl="2" indent="-268956" defTabSz="806867">
              <a:spcBef>
                <a:spcPts val="379"/>
              </a:spcBef>
              <a:buClr>
                <a:srgbClr val="2D324D"/>
              </a:buClr>
              <a:buFontTx/>
              <a:buChar char="•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Other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$127k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20588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3784226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Financial</a:t>
            </a:r>
            <a:r>
              <a:rPr spc="-53" dirty="0"/>
              <a:t> </a:t>
            </a:r>
            <a:r>
              <a:rPr spc="4" dirty="0"/>
              <a:t>Highlights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073325" y="1284464"/>
            <a:ext cx="5795682" cy="3624929"/>
          </a:xfrm>
          <a:prstGeom prst="rect">
            <a:avLst/>
          </a:prstGeom>
        </p:spPr>
        <p:txBody>
          <a:bodyPr vert="horz" wrap="square" lIns="0" tIns="71718" rIns="0" bIns="0" rtlCol="0">
            <a:spAutoFit/>
          </a:bodyPr>
          <a:lstStyle/>
          <a:p>
            <a:pPr marL="347401" indent="-336194" defTabSz="806867">
              <a:spcBef>
                <a:spcPts val="565"/>
              </a:spcBef>
              <a:buClr>
                <a:srgbClr val="87C1C3"/>
              </a:buClr>
              <a:buFont typeface="Courier New"/>
              <a:buChar char="o"/>
              <a:tabLst>
                <a:tab pos="347401" algn="l"/>
              </a:tabLst>
            </a:pP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General</a:t>
            </a:r>
            <a:r>
              <a:rPr sz="1941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spc="-4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1941" spc="-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–</a:t>
            </a:r>
            <a:r>
              <a:rPr sz="1941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spc="-4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1941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Balances</a:t>
            </a:r>
            <a:r>
              <a:rPr sz="1941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(continued)</a:t>
            </a:r>
            <a:endParaRPr sz="1941">
              <a:solidFill>
                <a:prstClr val="black"/>
              </a:solidFill>
              <a:latin typeface="Georgia"/>
              <a:cs typeface="Georgia"/>
            </a:endParaRPr>
          </a:p>
          <a:p>
            <a:pPr marL="818073" lvl="1" indent="-269516" defTabSz="806867">
              <a:spcBef>
                <a:spcPts val="431"/>
              </a:spcBef>
              <a:buClr>
                <a:srgbClr val="87C1C3"/>
              </a:buClr>
              <a:buSzPct val="85000"/>
              <a:buFont typeface="Wingdings"/>
              <a:buChar char=""/>
              <a:tabLst>
                <a:tab pos="817513" algn="l"/>
                <a:tab pos="818073" algn="l"/>
              </a:tabLst>
            </a:pP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Unassigned</a:t>
            </a:r>
            <a:r>
              <a:rPr sz="176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–</a:t>
            </a:r>
            <a:r>
              <a:rPr sz="176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$1,690,388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marL="1355424" lvl="2" indent="-269516" defTabSz="806867">
              <a:spcBef>
                <a:spcPts val="387"/>
              </a:spcBef>
              <a:buClr>
                <a:srgbClr val="2D324D"/>
              </a:buClr>
              <a:buFontTx/>
              <a:buChar char="•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Increase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 from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prior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year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$348k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(26%)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806867" lvl="2" defTabSz="806867">
              <a:spcBef>
                <a:spcPts val="9"/>
              </a:spcBef>
              <a:buClr>
                <a:srgbClr val="2D324D"/>
              </a:buClr>
              <a:buFont typeface="Georgia"/>
              <a:buChar char="•"/>
            </a:pPr>
            <a:endParaRPr sz="2338">
              <a:solidFill>
                <a:prstClr val="black"/>
              </a:solidFill>
              <a:latin typeface="Georgia"/>
              <a:cs typeface="Georgia"/>
            </a:endParaRPr>
          </a:p>
          <a:p>
            <a:pPr marL="1355424" marR="4483" lvl="2" indent="-268956" defTabSz="806867">
              <a:buClr>
                <a:srgbClr val="2D324D"/>
              </a:buClr>
              <a:buFontTx/>
              <a:buChar char="•"/>
              <a:tabLst>
                <a:tab pos="1355424" algn="l"/>
                <a:tab pos="1355984" algn="l"/>
              </a:tabLst>
            </a:pP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Unassigned fund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balance represents 25% of FY 21 </a:t>
            </a:r>
            <a:r>
              <a:rPr sz="1588" spc="-37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expenditures</a:t>
            </a:r>
            <a:r>
              <a:rPr sz="1588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1588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transfers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out (20%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last year)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806867" lvl="2" defTabSz="806867">
              <a:spcBef>
                <a:spcPts val="13"/>
              </a:spcBef>
              <a:buClr>
                <a:srgbClr val="2D324D"/>
              </a:buClr>
              <a:buFont typeface="Georgia"/>
              <a:buChar char="•"/>
            </a:pPr>
            <a:endParaRPr sz="2338">
              <a:solidFill>
                <a:prstClr val="black"/>
              </a:solidFill>
              <a:latin typeface="Georgia"/>
              <a:cs typeface="Georgia"/>
            </a:endParaRPr>
          </a:p>
          <a:p>
            <a:pPr marL="1355424" lvl="2" indent="-268956" defTabSz="806867">
              <a:buClr>
                <a:srgbClr val="2D324D"/>
              </a:buClr>
              <a:buFontTx/>
              <a:buChar char="•"/>
              <a:tabLst>
                <a:tab pos="1355424" algn="l"/>
                <a:tab pos="1355984" algn="l"/>
              </a:tabLst>
            </a:pP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Unassigned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balance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previous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4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years: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893335" lvl="3" indent="-269516" defTabSz="806867">
              <a:spcBef>
                <a:spcPts val="379"/>
              </a:spcBef>
              <a:buClr>
                <a:srgbClr val="2D324D"/>
              </a:buClr>
              <a:buFont typeface="Arial"/>
              <a:buChar char="•"/>
              <a:tabLst>
                <a:tab pos="1893335" algn="l"/>
                <a:tab pos="1893895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17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$1.2m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893335" lvl="3" indent="-269516" defTabSz="806867">
              <a:spcBef>
                <a:spcPts val="383"/>
              </a:spcBef>
              <a:buClr>
                <a:srgbClr val="2D324D"/>
              </a:buClr>
              <a:buFont typeface="Arial"/>
              <a:buChar char="•"/>
              <a:tabLst>
                <a:tab pos="1893335" algn="l"/>
                <a:tab pos="1893895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18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$1.4m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893335" lvl="3" indent="-269516" defTabSz="806867">
              <a:spcBef>
                <a:spcPts val="379"/>
              </a:spcBef>
              <a:buClr>
                <a:srgbClr val="2D324D"/>
              </a:buClr>
              <a:buFont typeface="Arial"/>
              <a:buChar char="•"/>
              <a:tabLst>
                <a:tab pos="1893335" algn="l"/>
                <a:tab pos="1893895" algn="l"/>
              </a:tabLst>
            </a:pP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19</a:t>
            </a:r>
            <a:r>
              <a:rPr sz="1588" spc="-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$1.4m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893335" lvl="3" indent="-269516" defTabSz="806867">
              <a:spcBef>
                <a:spcPts val="379"/>
              </a:spcBef>
              <a:buClr>
                <a:srgbClr val="2D324D"/>
              </a:buClr>
              <a:buFont typeface="Arial"/>
              <a:buChar char="•"/>
              <a:tabLst>
                <a:tab pos="1893335" algn="l"/>
                <a:tab pos="1893895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20</a:t>
            </a:r>
            <a:r>
              <a:rPr sz="1588" spc="-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$1.7m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67411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3784226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Financial</a:t>
            </a:r>
            <a:r>
              <a:rPr spc="-53" dirty="0"/>
              <a:t> </a:t>
            </a:r>
            <a:r>
              <a:rPr spc="4" dirty="0"/>
              <a:t>Highlights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3" y="1249259"/>
            <a:ext cx="6776197" cy="4127434"/>
          </a:xfrm>
          <a:prstGeom prst="rect">
            <a:avLst/>
          </a:prstGeom>
        </p:spPr>
        <p:txBody>
          <a:bodyPr vert="horz" wrap="square" lIns="0" tIns="103654" rIns="0" bIns="0" rtlCol="0">
            <a:spAutoFit/>
          </a:bodyPr>
          <a:lstStyle/>
          <a:p>
            <a:pPr marL="414640" indent="-403433" defTabSz="806867">
              <a:spcBef>
                <a:spcPts val="816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824" spc="-9" dirty="0">
                <a:solidFill>
                  <a:srgbClr val="404041"/>
                </a:solidFill>
                <a:latin typeface="Georgia"/>
                <a:cs typeface="Georgia"/>
              </a:rPr>
              <a:t>Financial</a:t>
            </a:r>
            <a:r>
              <a:rPr sz="2824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824" spc="-9" dirty="0">
                <a:solidFill>
                  <a:srgbClr val="404041"/>
                </a:solidFill>
                <a:latin typeface="Georgia"/>
                <a:cs typeface="Georgia"/>
              </a:rPr>
              <a:t>Summary</a:t>
            </a:r>
            <a:endParaRPr sz="2824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194" defTabSz="806867">
              <a:spcBef>
                <a:spcPts val="454"/>
              </a:spcBef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312" algn="l"/>
              </a:tabLst>
            </a:pP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Nonmajor</a:t>
            </a:r>
            <a:r>
              <a:rPr sz="1765" spc="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Governmental</a:t>
            </a:r>
            <a:r>
              <a:rPr sz="1765" spc="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Funds</a:t>
            </a:r>
            <a:r>
              <a:rPr sz="1765" spc="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–</a:t>
            </a:r>
            <a:r>
              <a:rPr sz="1765" spc="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1765" spc="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Balances</a:t>
            </a:r>
            <a:r>
              <a:rPr sz="1765" spc="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(page</a:t>
            </a:r>
            <a:r>
              <a:rPr sz="1765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20)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9516" defTabSz="806867">
              <a:spcBef>
                <a:spcPts val="388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Nonspendable (trust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funds)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$77.9m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83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Restricted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$11.0m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893895" lvl="3" indent="-268956" defTabSz="806867">
              <a:spcBef>
                <a:spcPts val="357"/>
              </a:spcBef>
              <a:buClr>
                <a:srgbClr val="2D324D"/>
              </a:buClr>
              <a:buFontTx/>
              <a:buChar char="•"/>
              <a:tabLst>
                <a:tab pos="1893335" algn="l"/>
                <a:tab pos="1893895" algn="l"/>
              </a:tabLst>
            </a:pPr>
            <a:r>
              <a:rPr sz="1500" spc="-9" dirty="0">
                <a:solidFill>
                  <a:srgbClr val="404041"/>
                </a:solidFill>
                <a:latin typeface="Georgia"/>
                <a:cs typeface="Georgia"/>
              </a:rPr>
              <a:t>Expendable</a:t>
            </a:r>
            <a:r>
              <a:rPr sz="1500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00" spc="-4" dirty="0">
                <a:solidFill>
                  <a:srgbClr val="404041"/>
                </a:solidFill>
                <a:latin typeface="Georgia"/>
                <a:cs typeface="Georgia"/>
              </a:rPr>
              <a:t>trust</a:t>
            </a:r>
            <a:r>
              <a:rPr sz="1500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00" spc="-4" dirty="0">
                <a:solidFill>
                  <a:srgbClr val="404041"/>
                </a:solidFill>
                <a:latin typeface="Georgia"/>
                <a:cs typeface="Georgia"/>
              </a:rPr>
              <a:t>funds</a:t>
            </a:r>
            <a:r>
              <a:rPr sz="1500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00" spc="-4" dirty="0">
                <a:solidFill>
                  <a:srgbClr val="404041"/>
                </a:solidFill>
                <a:latin typeface="Georgia"/>
                <a:cs typeface="Georgia"/>
              </a:rPr>
              <a:t>- $9.0m</a:t>
            </a:r>
            <a:endParaRPr sz="1500">
              <a:solidFill>
                <a:prstClr val="black"/>
              </a:solidFill>
              <a:latin typeface="Georgia"/>
              <a:cs typeface="Georgia"/>
            </a:endParaRPr>
          </a:p>
          <a:p>
            <a:pPr marL="1893895" lvl="3" indent="-268956" defTabSz="806867">
              <a:spcBef>
                <a:spcPts val="361"/>
              </a:spcBef>
              <a:buClr>
                <a:srgbClr val="2D324D"/>
              </a:buClr>
              <a:buFontTx/>
              <a:buChar char="•"/>
              <a:tabLst>
                <a:tab pos="1893335" algn="l"/>
                <a:tab pos="1893895" algn="l"/>
              </a:tabLst>
            </a:pPr>
            <a:r>
              <a:rPr sz="1500" spc="-4" dirty="0">
                <a:solidFill>
                  <a:srgbClr val="404041"/>
                </a:solidFill>
                <a:latin typeface="Georgia"/>
                <a:cs typeface="Georgia"/>
              </a:rPr>
              <a:t>General</a:t>
            </a:r>
            <a:r>
              <a:rPr sz="1500" spc="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00" spc="-4" dirty="0">
                <a:solidFill>
                  <a:srgbClr val="404041"/>
                </a:solidFill>
                <a:latin typeface="Georgia"/>
                <a:cs typeface="Georgia"/>
              </a:rPr>
              <a:t>trust</a:t>
            </a:r>
            <a:r>
              <a:rPr sz="1500" spc="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00" spc="-4" dirty="0">
                <a:solidFill>
                  <a:srgbClr val="404041"/>
                </a:solidFill>
                <a:latin typeface="Georgia"/>
                <a:cs typeface="Georgia"/>
              </a:rPr>
              <a:t>(various</a:t>
            </a:r>
            <a:r>
              <a:rPr sz="1500" spc="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00" spc="-4" dirty="0">
                <a:solidFill>
                  <a:srgbClr val="404041"/>
                </a:solidFill>
                <a:latin typeface="Georgia"/>
                <a:cs typeface="Georgia"/>
              </a:rPr>
              <a:t>restricted</a:t>
            </a:r>
            <a:r>
              <a:rPr sz="1500" spc="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00" spc="-9" dirty="0">
                <a:solidFill>
                  <a:srgbClr val="404041"/>
                </a:solidFill>
                <a:latin typeface="Georgia"/>
                <a:cs typeface="Georgia"/>
              </a:rPr>
              <a:t>grants/gifts)</a:t>
            </a:r>
            <a:r>
              <a:rPr sz="1500" spc="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00" spc="-4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00" spc="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00" spc="-4" dirty="0">
                <a:solidFill>
                  <a:srgbClr val="404041"/>
                </a:solidFill>
                <a:latin typeface="Georgia"/>
                <a:cs typeface="Georgia"/>
              </a:rPr>
              <a:t>$1.6m</a:t>
            </a:r>
            <a:endParaRPr sz="1500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Assigned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(Deferrari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Fund)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$1.2m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194" defTabSz="806867">
              <a:spcBef>
                <a:spcPts val="419"/>
              </a:spcBef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312" algn="l"/>
              </a:tabLst>
            </a:pP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Fund</a:t>
            </a:r>
            <a:r>
              <a:rPr sz="1765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Balance</a:t>
            </a:r>
            <a:r>
              <a:rPr sz="1765" spc="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the</a:t>
            </a: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past 5</a:t>
            </a:r>
            <a:r>
              <a:rPr sz="1765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years: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88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17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$68.1m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18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$70.6m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83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19</a:t>
            </a:r>
            <a:r>
              <a:rPr sz="1588" spc="-40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$72.2m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20</a:t>
            </a:r>
            <a:r>
              <a:rPr sz="1588" spc="-4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$72.1m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21</a:t>
            </a:r>
            <a:r>
              <a:rPr sz="1588" spc="-40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$90.2m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15726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3784226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Financial</a:t>
            </a:r>
            <a:r>
              <a:rPr spc="-53" dirty="0"/>
              <a:t> </a:t>
            </a:r>
            <a:r>
              <a:rPr spc="4" dirty="0"/>
              <a:t>Highlights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3" y="1344930"/>
            <a:ext cx="3933825" cy="44228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14640" indent="-403433" defTabSz="806867">
              <a:spcBef>
                <a:spcPts val="88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Revenues</a:t>
            </a:r>
            <a:r>
              <a:rPr sz="1941" spc="-4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spc="-4" dirty="0">
                <a:solidFill>
                  <a:srgbClr val="404041"/>
                </a:solidFill>
                <a:latin typeface="Georgia"/>
                <a:cs typeface="Georgia"/>
              </a:rPr>
              <a:t>(page</a:t>
            </a:r>
            <a:r>
              <a:rPr sz="1941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21)</a:t>
            </a:r>
            <a:endParaRPr sz="1941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spcBef>
                <a:spcPts val="1919"/>
              </a:spcBef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Intergovernmental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$4.8m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3"/>
              </a:spcBef>
              <a:buClr>
                <a:srgbClr val="87C1C3"/>
              </a:buClr>
              <a:buFont typeface="Courier New"/>
              <a:buChar char="o"/>
            </a:pPr>
            <a:endParaRPr sz="233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Special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events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$43k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9"/>
              </a:spcBef>
              <a:buClr>
                <a:srgbClr val="87C1C3"/>
              </a:buClr>
              <a:buFont typeface="Courier New"/>
              <a:buChar char="o"/>
            </a:pPr>
            <a:endParaRPr sz="233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Fees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158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fines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for services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$154k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3"/>
              </a:spcBef>
              <a:buClr>
                <a:srgbClr val="87C1C3"/>
              </a:buClr>
              <a:buFont typeface="Courier New"/>
              <a:buChar char="o"/>
            </a:pPr>
            <a:endParaRPr sz="233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Contributions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gifts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$3.9m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3"/>
              </a:spcBef>
              <a:buClr>
                <a:srgbClr val="87C1C3"/>
              </a:buClr>
              <a:buFont typeface="Courier New"/>
              <a:buChar char="o"/>
            </a:pPr>
            <a:endParaRPr sz="233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E-Rate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$692k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9"/>
              </a:spcBef>
              <a:buClr>
                <a:srgbClr val="87C1C3"/>
              </a:buClr>
              <a:buFont typeface="Courier New"/>
              <a:buChar char="o"/>
            </a:pPr>
            <a:endParaRPr sz="233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In-Kind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Contributions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$223k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3"/>
              </a:spcBef>
              <a:buClr>
                <a:srgbClr val="87C1C3"/>
              </a:buClr>
              <a:buFont typeface="Courier New"/>
              <a:buChar char="o"/>
            </a:pPr>
            <a:endParaRPr sz="2338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Investment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income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$20.0m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0795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3784226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Financial</a:t>
            </a:r>
            <a:r>
              <a:rPr spc="-53" dirty="0"/>
              <a:t> </a:t>
            </a:r>
            <a:r>
              <a:rPr spc="4" dirty="0"/>
              <a:t>Highlights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3" y="1344930"/>
            <a:ext cx="6759388" cy="421567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14640" indent="-403433" defTabSz="806867">
              <a:spcBef>
                <a:spcPts val="88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Revenues</a:t>
            </a:r>
            <a:r>
              <a:rPr sz="1941" spc="-4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941" dirty="0">
                <a:solidFill>
                  <a:srgbClr val="404041"/>
                </a:solidFill>
                <a:latin typeface="Georgia"/>
                <a:cs typeface="Georgia"/>
              </a:rPr>
              <a:t>(continued)</a:t>
            </a:r>
            <a:endParaRPr sz="1941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194" defTabSz="806867">
              <a:spcBef>
                <a:spcPts val="1446"/>
              </a:spcBef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312" algn="l"/>
              </a:tabLst>
            </a:pP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Total</a:t>
            </a:r>
            <a:r>
              <a:rPr sz="1765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Revenues</a:t>
            </a: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over the</a:t>
            </a: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past 5</a:t>
            </a:r>
            <a:r>
              <a:rPr sz="1765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years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9516" defTabSz="806867">
              <a:spcBef>
                <a:spcPts val="388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17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$19.6m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18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$11.2m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83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19</a:t>
            </a:r>
            <a:r>
              <a:rPr sz="1588" spc="-40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$12.6m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20</a:t>
            </a:r>
            <a:r>
              <a:rPr sz="1588" spc="-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$10.4m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83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21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–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$29.8m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806867" lvl="2" defTabSz="806867">
              <a:spcBef>
                <a:spcPts val="22"/>
              </a:spcBef>
              <a:buClr>
                <a:srgbClr val="87C1C3"/>
              </a:buClr>
              <a:buFont typeface="Wingdings"/>
              <a:buChar char=""/>
            </a:pPr>
            <a:endParaRPr sz="2471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194" algn="just" defTabSz="806867">
              <a:buClr>
                <a:srgbClr val="87C1C3"/>
              </a:buClr>
              <a:buFont typeface="Courier New"/>
              <a:buChar char="o"/>
              <a:tabLst>
                <a:tab pos="885312" algn="l"/>
              </a:tabLst>
            </a:pP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Trends/Fluctuations: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marR="276240" lvl="2" indent="-268956" algn="just" defTabSz="806867">
              <a:spcBef>
                <a:spcPts val="388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Decrease from FY 17 to FY 18 primarily relates to the BPL </a:t>
            </a:r>
            <a:r>
              <a:rPr sz="1588" spc="-37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Foundation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transferring donations to the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BPL in FY 17 in </a:t>
            </a:r>
            <a:r>
              <a:rPr sz="158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anticipation of their</a:t>
            </a:r>
            <a:r>
              <a:rPr sz="158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pending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dissolution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marR="4483" lvl="2" indent="-268956" algn="just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Increase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from FY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20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to FY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21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primarily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relates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to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investment </a:t>
            </a:r>
            <a:r>
              <a:rPr sz="1588" spc="-37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gains/income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in FY 21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29637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3784226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Financial</a:t>
            </a:r>
            <a:r>
              <a:rPr spc="-53" dirty="0"/>
              <a:t> </a:t>
            </a:r>
            <a:r>
              <a:rPr spc="4" dirty="0"/>
              <a:t>Highlights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3" y="1346274"/>
            <a:ext cx="4189879" cy="457430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414640" indent="-403433" defTabSz="806867">
              <a:spcBef>
                <a:spcPts val="84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1765" spc="-9" dirty="0">
                <a:solidFill>
                  <a:srgbClr val="404041"/>
                </a:solidFill>
                <a:latin typeface="Georgia"/>
                <a:cs typeface="Georgia"/>
              </a:rPr>
              <a:t>Expenses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 (page</a:t>
            </a:r>
            <a:r>
              <a:rPr sz="1765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765" spc="-4" dirty="0">
                <a:solidFill>
                  <a:srgbClr val="404041"/>
                </a:solidFill>
                <a:latin typeface="Georgia"/>
                <a:cs typeface="Georgia"/>
              </a:rPr>
              <a:t>21)</a:t>
            </a:r>
            <a:endParaRPr sz="1765">
              <a:solidFill>
                <a:prstClr val="black"/>
              </a:solidFill>
              <a:latin typeface="Georgia"/>
              <a:cs typeface="Georgia"/>
            </a:endParaRPr>
          </a:p>
          <a:p>
            <a:pPr defTabSz="806867">
              <a:spcBef>
                <a:spcPts val="26"/>
              </a:spcBef>
              <a:buClr>
                <a:srgbClr val="87C1C3"/>
              </a:buClr>
              <a:buFont typeface="Georgia"/>
              <a:buChar char="•"/>
            </a:pPr>
            <a:endParaRPr sz="2074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Salaries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benefits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412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$3.4m</a:t>
            </a:r>
            <a:endParaRPr sz="1412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3"/>
              </a:spcBef>
              <a:buClr>
                <a:srgbClr val="87C1C3"/>
              </a:buClr>
              <a:buFont typeface="Courier New"/>
              <a:buChar char="o"/>
            </a:pPr>
            <a:endParaRPr sz="2074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Books</a:t>
            </a:r>
            <a:r>
              <a:rPr sz="1412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 related materials -</a:t>
            </a:r>
            <a:r>
              <a:rPr sz="1412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$1.7m</a:t>
            </a:r>
            <a:endParaRPr sz="1412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8"/>
              </a:spcBef>
              <a:buClr>
                <a:srgbClr val="87C1C3"/>
              </a:buClr>
              <a:buFont typeface="Courier New"/>
              <a:buChar char="o"/>
            </a:pPr>
            <a:endParaRPr sz="2074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Programs</a:t>
            </a:r>
            <a:r>
              <a:rPr sz="1412" spc="-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412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$707k</a:t>
            </a:r>
            <a:endParaRPr sz="1412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3"/>
              </a:spcBef>
              <a:buClr>
                <a:srgbClr val="87C1C3"/>
              </a:buClr>
              <a:buFont typeface="Courier New"/>
              <a:buChar char="o"/>
            </a:pPr>
            <a:endParaRPr sz="2074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spcBef>
                <a:spcPts val="4"/>
              </a:spcBef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Administrative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 -</a:t>
            </a:r>
            <a:r>
              <a:rPr sz="1412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$965k</a:t>
            </a:r>
            <a:endParaRPr sz="1412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3"/>
              </a:spcBef>
              <a:buClr>
                <a:srgbClr val="87C1C3"/>
              </a:buClr>
              <a:buFont typeface="Courier New"/>
              <a:buChar char="o"/>
            </a:pPr>
            <a:endParaRPr sz="2074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Contractual</a:t>
            </a:r>
            <a:r>
              <a:rPr sz="1412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services and utilities</a:t>
            </a:r>
            <a:r>
              <a:rPr sz="1412" spc="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412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$1.8m</a:t>
            </a:r>
            <a:endParaRPr sz="1412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8"/>
              </a:spcBef>
              <a:buClr>
                <a:srgbClr val="87C1C3"/>
              </a:buClr>
              <a:buFont typeface="Courier New"/>
              <a:buChar char="o"/>
            </a:pPr>
            <a:endParaRPr sz="2074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Equipment,</a:t>
            </a:r>
            <a:r>
              <a:rPr sz="1412" spc="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furniture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R&amp;M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$932k</a:t>
            </a:r>
            <a:endParaRPr sz="1412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3"/>
              </a:spcBef>
              <a:buClr>
                <a:srgbClr val="87C1C3"/>
              </a:buClr>
              <a:buFont typeface="Courier New"/>
              <a:buChar char="o"/>
            </a:pPr>
            <a:endParaRPr sz="2074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E-Rate</a:t>
            </a:r>
            <a:r>
              <a:rPr sz="1412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412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$692k</a:t>
            </a:r>
            <a:endParaRPr sz="1412">
              <a:solidFill>
                <a:prstClr val="black"/>
              </a:solidFill>
              <a:latin typeface="Georgia"/>
              <a:cs typeface="Georgia"/>
            </a:endParaRPr>
          </a:p>
          <a:p>
            <a:pPr marL="403433" lvl="1" defTabSz="806867">
              <a:spcBef>
                <a:spcPts val="18"/>
              </a:spcBef>
              <a:buClr>
                <a:srgbClr val="87C1C3"/>
              </a:buClr>
              <a:buFont typeface="Courier New"/>
              <a:buChar char="o"/>
            </a:pPr>
            <a:endParaRPr sz="2074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755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872" algn="l"/>
              </a:tabLst>
            </a:pP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Related</a:t>
            </a:r>
            <a:r>
              <a:rPr sz="1412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to</a:t>
            </a:r>
            <a:r>
              <a:rPr sz="1412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In-Kind</a:t>
            </a:r>
            <a:r>
              <a:rPr sz="1412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spc="-4" dirty="0">
                <a:solidFill>
                  <a:srgbClr val="404041"/>
                </a:solidFill>
                <a:latin typeface="Georgia"/>
                <a:cs typeface="Georgia"/>
              </a:rPr>
              <a:t>Contributions</a:t>
            </a:r>
            <a:r>
              <a:rPr sz="1412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412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412" dirty="0">
                <a:solidFill>
                  <a:srgbClr val="404041"/>
                </a:solidFill>
                <a:latin typeface="Georgia"/>
                <a:cs typeface="Georgia"/>
              </a:rPr>
              <a:t>$223k</a:t>
            </a:r>
            <a:endParaRPr sz="1412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87716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11AB-3CD9-46E4-BF18-8E9FCA64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31" y="1787163"/>
            <a:ext cx="4419600" cy="13342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Rockwell"/>
              </a:rPr>
              <a:t>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Chair’s Report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89D3-A126-4B9F-90A3-6BFC183B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943" y="1516059"/>
            <a:ext cx="6532107" cy="48570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1500"/>
              </a:spcAft>
              <a:buNone/>
            </a:pP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500"/>
              </a:spcAft>
              <a:buNone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Priscilla H. Douglas, Chair </a:t>
            </a:r>
          </a:p>
          <a:p>
            <a:pPr>
              <a:spcAft>
                <a:spcPts val="1500"/>
              </a:spcAft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  <a:p>
            <a:pPr>
              <a:spcAft>
                <a:spcPts val="1500"/>
              </a:spcAft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Roll Call of Trustees </a:t>
            </a:r>
          </a:p>
          <a:p>
            <a:pPr>
              <a:spcAft>
                <a:spcPts val="1500"/>
              </a:spcAft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Approval of Minutes from 5.18.21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500"/>
              </a:spcAft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E00E1EB-1A63-4B23-B7FC-8A8F50F63B0D}"/>
              </a:ext>
            </a:extLst>
          </p:cNvPr>
          <p:cNvCxnSpPr/>
          <p:nvPr/>
        </p:nvCxnSpPr>
        <p:spPr>
          <a:xfrm>
            <a:off x="5043055" y="1004455"/>
            <a:ext cx="41564" cy="4862943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1836431" y="2938734"/>
            <a:ext cx="13716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578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3784226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Financial</a:t>
            </a:r>
            <a:r>
              <a:rPr spc="-53" dirty="0"/>
              <a:t> </a:t>
            </a:r>
            <a:r>
              <a:rPr spc="4" dirty="0"/>
              <a:t>Highlights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3" y="1295442"/>
            <a:ext cx="6894419" cy="4489140"/>
          </a:xfrm>
          <a:prstGeom prst="rect">
            <a:avLst/>
          </a:prstGeom>
        </p:spPr>
        <p:txBody>
          <a:bodyPr vert="horz" wrap="square" lIns="0" tIns="62193" rIns="0" bIns="0" rtlCol="0">
            <a:spAutoFit/>
          </a:bodyPr>
          <a:lstStyle/>
          <a:p>
            <a:pPr marL="414079" indent="-403433" defTabSz="806867">
              <a:spcBef>
                <a:spcPts val="490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1677" spc="-4" dirty="0">
                <a:solidFill>
                  <a:srgbClr val="404041"/>
                </a:solidFill>
                <a:latin typeface="Georgia"/>
                <a:cs typeface="Georgia"/>
              </a:rPr>
              <a:t>Expenses</a:t>
            </a:r>
            <a:r>
              <a:rPr sz="1677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677" spc="-4" dirty="0">
                <a:solidFill>
                  <a:srgbClr val="404041"/>
                </a:solidFill>
                <a:latin typeface="Georgia"/>
                <a:cs typeface="Georgia"/>
              </a:rPr>
              <a:t>(continued)</a:t>
            </a:r>
            <a:endParaRPr sz="1677">
              <a:solidFill>
                <a:prstClr val="black"/>
              </a:solidFill>
              <a:latin typeface="Georgia"/>
              <a:cs typeface="Georgia"/>
            </a:endParaRPr>
          </a:p>
          <a:p>
            <a:pPr marL="884752" lvl="1" indent="-336755" defTabSz="806867">
              <a:spcBef>
                <a:spcPts val="401"/>
              </a:spcBef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312" algn="l"/>
              </a:tabLst>
            </a:pPr>
            <a:r>
              <a:rPr sz="1677" spc="-4" dirty="0">
                <a:solidFill>
                  <a:srgbClr val="404041"/>
                </a:solidFill>
                <a:latin typeface="Georgia"/>
                <a:cs typeface="Georgia"/>
              </a:rPr>
              <a:t>Expenses</a:t>
            </a:r>
            <a:r>
              <a:rPr sz="1677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677" spc="-4" dirty="0">
                <a:solidFill>
                  <a:srgbClr val="404041"/>
                </a:solidFill>
                <a:latin typeface="Georgia"/>
                <a:cs typeface="Georgia"/>
              </a:rPr>
              <a:t>the</a:t>
            </a:r>
            <a:r>
              <a:rPr sz="1677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677" spc="-4" dirty="0">
                <a:solidFill>
                  <a:srgbClr val="404041"/>
                </a:solidFill>
                <a:latin typeface="Georgia"/>
                <a:cs typeface="Georgia"/>
              </a:rPr>
              <a:t>past</a:t>
            </a:r>
            <a:r>
              <a:rPr sz="1677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677" dirty="0">
                <a:solidFill>
                  <a:srgbClr val="404041"/>
                </a:solidFill>
                <a:latin typeface="Georgia"/>
                <a:cs typeface="Georgia"/>
              </a:rPr>
              <a:t>5</a:t>
            </a:r>
            <a:r>
              <a:rPr sz="1677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677" spc="-4" dirty="0">
                <a:solidFill>
                  <a:srgbClr val="404041"/>
                </a:solidFill>
                <a:latin typeface="Georgia"/>
                <a:cs typeface="Georgia"/>
              </a:rPr>
              <a:t>years:</a:t>
            </a:r>
            <a:endParaRPr sz="1677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9516" defTabSz="806867">
              <a:spcBef>
                <a:spcPts val="383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17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$12.4m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9516" defTabSz="806867">
              <a:spcBef>
                <a:spcPts val="383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18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$8.7m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19</a:t>
            </a:r>
            <a:r>
              <a:rPr sz="1588" spc="-26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$10.0m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20</a:t>
            </a:r>
            <a:r>
              <a:rPr sz="1588" spc="-35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$10.3m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83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FY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21</a:t>
            </a:r>
            <a:r>
              <a:rPr sz="1588" spc="-3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-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$10.3m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806867" lvl="2" defTabSz="806867">
              <a:spcBef>
                <a:spcPts val="18"/>
              </a:spcBef>
              <a:buClr>
                <a:srgbClr val="87C1C3"/>
              </a:buClr>
              <a:buFont typeface="Wingdings"/>
              <a:buChar char=""/>
            </a:pPr>
            <a:endParaRPr sz="1677">
              <a:solidFill>
                <a:prstClr val="black"/>
              </a:solidFill>
              <a:latin typeface="Georgia"/>
              <a:cs typeface="Georgia"/>
            </a:endParaRPr>
          </a:p>
          <a:p>
            <a:pPr marL="885312" lvl="1" indent="-336194" defTabSz="806867">
              <a:buClr>
                <a:srgbClr val="87C1C3"/>
              </a:buClr>
              <a:buFont typeface="Courier New"/>
              <a:buChar char="o"/>
              <a:tabLst>
                <a:tab pos="884752" algn="l"/>
                <a:tab pos="885312" algn="l"/>
              </a:tabLst>
            </a:pPr>
            <a:r>
              <a:rPr sz="1677" spc="-4" dirty="0">
                <a:solidFill>
                  <a:srgbClr val="404041"/>
                </a:solidFill>
                <a:latin typeface="Georgia"/>
                <a:cs typeface="Georgia"/>
              </a:rPr>
              <a:t>Trends/Fluctuations:</a:t>
            </a:r>
            <a:endParaRPr sz="1677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marR="168658" lvl="2" indent="-268956" defTabSz="806867">
              <a:spcBef>
                <a:spcPts val="383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Decrease from FY 17 to FY 18 primarily relates to FY 17 non- </a:t>
            </a:r>
            <a:r>
              <a:rPr sz="1588" spc="-37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recurring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expense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for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the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transfer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of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proceeds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from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sale of </a:t>
            </a:r>
            <a:r>
              <a:rPr sz="158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Norwood storage facility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to the</a:t>
            </a:r>
            <a:r>
              <a:rPr sz="158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City</a:t>
            </a:r>
            <a:r>
              <a:rPr sz="158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of Boston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lvl="2" indent="-268956" defTabSz="806867">
              <a:spcBef>
                <a:spcPts val="383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Salary</a:t>
            </a:r>
            <a:r>
              <a:rPr sz="158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expenses</a:t>
            </a:r>
            <a:r>
              <a:rPr sz="158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– has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ranged</a:t>
            </a:r>
            <a:r>
              <a:rPr sz="158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between</a:t>
            </a:r>
            <a:r>
              <a:rPr sz="1588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$2.3m</a:t>
            </a:r>
            <a:r>
              <a:rPr sz="158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1588" spc="4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$3.4m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  <a:p>
            <a:pPr marL="1355984" marR="4483" lvl="2" indent="-268956" defTabSz="806867">
              <a:spcBef>
                <a:spcPts val="379"/>
              </a:spcBef>
              <a:buClr>
                <a:srgbClr val="87C1C3"/>
              </a:buClr>
              <a:buSzPct val="83333"/>
              <a:buFont typeface="Wingdings"/>
              <a:buChar char=""/>
              <a:tabLst>
                <a:tab pos="1355424" algn="l"/>
                <a:tab pos="1355984" algn="l"/>
              </a:tabLst>
            </a:pP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Contractual Svc’s/Utilities and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Equip/Furniture/Maintenance </a:t>
            </a:r>
            <a:r>
              <a:rPr sz="1588" spc="-371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have</a:t>
            </a:r>
            <a:r>
              <a:rPr sz="1588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shown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 fluctuations up</a:t>
            </a:r>
            <a:r>
              <a:rPr sz="1588" spc="-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and</a:t>
            </a:r>
            <a:r>
              <a:rPr sz="1588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down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based</a:t>
            </a:r>
            <a:r>
              <a:rPr sz="1588" spc="9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on current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 year </a:t>
            </a:r>
            <a:r>
              <a:rPr sz="158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1588" spc="-4" dirty="0">
                <a:solidFill>
                  <a:srgbClr val="404041"/>
                </a:solidFill>
                <a:latin typeface="Georgia"/>
                <a:cs typeface="Georgia"/>
              </a:rPr>
              <a:t>needs</a:t>
            </a:r>
            <a:endParaRPr sz="158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56537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4549028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13" dirty="0"/>
              <a:t>Items</a:t>
            </a:r>
            <a:r>
              <a:rPr spc="-22" dirty="0"/>
              <a:t> </a:t>
            </a:r>
            <a:r>
              <a:rPr spc="9" dirty="0"/>
              <a:t>to</a:t>
            </a:r>
            <a:r>
              <a:rPr spc="-22" dirty="0"/>
              <a:t> </a:t>
            </a:r>
            <a:r>
              <a:rPr spc="9" dirty="0"/>
              <a:t>Complete</a:t>
            </a:r>
            <a:r>
              <a:rPr spc="-22" dirty="0"/>
              <a:t> </a:t>
            </a:r>
            <a:r>
              <a:rPr spc="13" dirty="0"/>
              <a:t>Audit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3" y="1344257"/>
            <a:ext cx="6636684" cy="113835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14640" indent="-403433" defTabSz="806867">
              <a:spcBef>
                <a:spcPts val="88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Completion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of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“Fund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for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BPL”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 component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unit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audit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  <a:p>
            <a:pPr defTabSz="806867">
              <a:spcBef>
                <a:spcPts val="49"/>
              </a:spcBef>
              <a:buClr>
                <a:srgbClr val="87C1C3"/>
              </a:buClr>
              <a:buFont typeface="Georgia"/>
              <a:buChar char="•"/>
            </a:pPr>
            <a:endParaRPr sz="3088">
              <a:solidFill>
                <a:prstClr val="black"/>
              </a:solidFill>
              <a:latin typeface="Georgia"/>
              <a:cs typeface="Georgia"/>
            </a:endParaRPr>
          </a:p>
          <a:p>
            <a:pPr marL="414640" indent="-403433" defTabSz="806867"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Representation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letter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from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“Fund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for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BPL”</a:t>
            </a:r>
            <a:r>
              <a:rPr sz="2118" spc="-13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auditors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78602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351" y="826611"/>
            <a:ext cx="128240" cy="1471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979"/>
              </a:lnSpc>
            </a:pP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©2021</a:t>
            </a:r>
            <a:r>
              <a:rPr sz="927" spc="-26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CliftonLarsonAllen</a:t>
            </a:r>
            <a:r>
              <a:rPr sz="927" spc="-9" dirty="0">
                <a:solidFill>
                  <a:srgbClr val="DAD8D7"/>
                </a:solidFill>
                <a:latin typeface="Calibri"/>
                <a:cs typeface="Calibri"/>
              </a:rPr>
              <a:t> </a:t>
            </a:r>
            <a:r>
              <a:rPr sz="927" spc="4" dirty="0">
                <a:solidFill>
                  <a:srgbClr val="DAD8D7"/>
                </a:solidFill>
                <a:latin typeface="Calibri"/>
                <a:cs typeface="Calibri"/>
              </a:rPr>
              <a:t>LLP</a:t>
            </a:r>
            <a:endParaRPr sz="92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5443" y="568361"/>
            <a:ext cx="2376768" cy="517156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pc="13" dirty="0"/>
              <a:t>Open</a:t>
            </a:r>
            <a:r>
              <a:rPr spc="-66" dirty="0"/>
              <a:t> </a:t>
            </a:r>
            <a:r>
              <a:rPr spc="9" dirty="0"/>
              <a:t>Forum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5443" y="1344257"/>
            <a:ext cx="5490882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14640" indent="-403433" defTabSz="806867">
              <a:spcBef>
                <a:spcPts val="88"/>
              </a:spcBef>
              <a:buClr>
                <a:srgbClr val="87C1C3"/>
              </a:buClr>
              <a:buFontTx/>
              <a:buChar char="•"/>
              <a:tabLst>
                <a:tab pos="414079" algn="l"/>
                <a:tab pos="414640" algn="l"/>
              </a:tabLst>
            </a:pP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We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welcome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any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questions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about</a:t>
            </a:r>
            <a:r>
              <a:rPr sz="2118" spc="-18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spc="-4" dirty="0">
                <a:solidFill>
                  <a:srgbClr val="404041"/>
                </a:solidFill>
                <a:latin typeface="Georgia"/>
                <a:cs typeface="Georgia"/>
              </a:rPr>
              <a:t>the</a:t>
            </a:r>
            <a:r>
              <a:rPr sz="2118" spc="-22" dirty="0">
                <a:solidFill>
                  <a:srgbClr val="404041"/>
                </a:solidFill>
                <a:latin typeface="Georgia"/>
                <a:cs typeface="Georgia"/>
              </a:rPr>
              <a:t> </a:t>
            </a:r>
            <a:r>
              <a:rPr sz="2118" dirty="0">
                <a:solidFill>
                  <a:srgbClr val="404041"/>
                </a:solidFill>
                <a:latin typeface="Georgia"/>
                <a:cs typeface="Georgia"/>
              </a:rPr>
              <a:t>audit</a:t>
            </a:r>
            <a:endParaRPr sz="2118">
              <a:solidFill>
                <a:prstClr val="black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84641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513" y="526416"/>
            <a:ext cx="10515600" cy="635000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Finance &amp; Audit Committee (continued)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513" y="1381506"/>
            <a:ext cx="10806974" cy="4855464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lphaUcPeriod"/>
            </a:pPr>
            <a:endParaRPr lang="en-US" sz="2400" b="1" dirty="0" smtClean="0">
              <a:latin typeface="Montserrat" panose="02000505000000020004"/>
            </a:endParaRPr>
          </a:p>
          <a:p>
            <a:pPr marL="457200" lvl="0" indent="-457200">
              <a:buClrTx/>
              <a:buFont typeface="+mj-lt"/>
              <a:buAutoNum type="alphaU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Review of BPL Draft Audited Financial Statements for Fiscal Year        Ending June 30, 2021 </a:t>
            </a:r>
          </a:p>
          <a:p>
            <a:pPr marL="457200" lvl="0" indent="-457200">
              <a:buClrTx/>
              <a:buFont typeface="+mj-lt"/>
              <a:buAutoNum type="alphaUcPeriod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VOTED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  “that, the Trustees of the Public Library of the City of Boston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approve the 	Boston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Public Library’s Draft Audited Financial Statements for the Fiscal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ending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June 30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2021.”</a:t>
            </a:r>
          </a:p>
          <a:p>
            <a:pPr marL="457200" lvl="0" indent="-457200">
              <a:buClrTx/>
              <a:buFont typeface="+mj-lt"/>
              <a:buAutoNum type="alphaUcPeriod"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9507" y="993235"/>
            <a:ext cx="417979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b="1" spc="-4" dirty="0">
                <a:latin typeface="Arial"/>
                <a:cs typeface="Arial"/>
              </a:rPr>
              <a:t>D</a:t>
            </a:r>
            <a:r>
              <a:rPr sz="1059" b="1" spc="-9" dirty="0">
                <a:latin typeface="Arial"/>
                <a:cs typeface="Arial"/>
              </a:rPr>
              <a:t>o</a:t>
            </a:r>
            <a:r>
              <a:rPr sz="1059" b="1" spc="-4" dirty="0">
                <a:latin typeface="Arial"/>
                <a:cs typeface="Arial"/>
              </a:rPr>
              <a:t>nor</a:t>
            </a:r>
            <a:endParaRPr sz="1059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03438" y="1036583"/>
            <a:ext cx="526116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b="1" spc="-40" dirty="0">
                <a:latin typeface="Arial"/>
                <a:cs typeface="Arial"/>
              </a:rPr>
              <a:t>A</a:t>
            </a:r>
            <a:r>
              <a:rPr sz="1059" b="1" dirty="0">
                <a:latin typeface="Arial"/>
                <a:cs typeface="Arial"/>
              </a:rPr>
              <a:t>mount</a:t>
            </a:r>
            <a:endParaRPr sz="1059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600596"/>
              </p:ext>
            </p:extLst>
          </p:nvPr>
        </p:nvGraphicFramePr>
        <p:xfrm>
          <a:off x="919507" y="1297978"/>
          <a:ext cx="10267405" cy="46554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0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Boston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Library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Founding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Collection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Project/Collection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Acquisition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899,038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Youth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Programs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Homework</a:t>
                      </a:r>
                      <a:r>
                        <a:rPr sz="10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Help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309,360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</a:t>
                      </a:r>
                      <a:r>
                        <a:rPr sz="1000" spc="-7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137,825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40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Lowell</a:t>
                      </a:r>
                      <a:r>
                        <a:rPr sz="1000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Lecture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40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101,211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Roxbury</a:t>
                      </a:r>
                      <a:r>
                        <a:rPr sz="1000" spc="-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Nutrition</a:t>
                      </a:r>
                      <a:r>
                        <a:rPr sz="10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88,350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610,744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 for</a:t>
                      </a: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Boston Public</a:t>
                      </a: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2,146,528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Associates of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Boston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ary</a:t>
                      </a:r>
                      <a:r>
                        <a:rPr sz="10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755,532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Founding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Collection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110,000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77,000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Associates</a:t>
                      </a:r>
                      <a:r>
                        <a:rPr sz="10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</a:t>
                      </a:r>
                      <a:r>
                        <a:rPr sz="10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Boston Public Library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942,532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Marilee</a:t>
                      </a:r>
                      <a:r>
                        <a:rPr sz="10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Wheeler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Trust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Unrestricted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400,000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Miliades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Karamechedis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Trust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Fund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Preservation</a:t>
                      </a:r>
                      <a:r>
                        <a:rPr sz="1000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235,710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Estate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Thomas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O'Brien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2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Unrestricted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107,551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 marL="24130">
                        <a:lnSpc>
                          <a:spcPts val="1140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Marathon</a:t>
                      </a:r>
                      <a:r>
                        <a:rPr sz="1000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40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10,610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Charity</a:t>
                      </a:r>
                      <a:r>
                        <a:rPr sz="1000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Alker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Dorothy</a:t>
                      </a:r>
                      <a:r>
                        <a:rPr sz="10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Alker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Trust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Uphams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Branch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5,000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Marcos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sz="10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Nika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Elugardo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2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Friends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Parker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Hill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Branch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Carlos</a:t>
                      </a:r>
                      <a:r>
                        <a:rPr sz="1000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Vasquez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Children's</a:t>
                      </a:r>
                      <a:r>
                        <a:rPr sz="10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Books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marL="24130">
                        <a:lnSpc>
                          <a:spcPts val="1310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Friends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Jamaica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Plain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Museum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Passes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1,310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2459">
                <a:tc>
                  <a:txBody>
                    <a:bodyPr/>
                    <a:lstStyle/>
                    <a:p>
                      <a:pPr marL="24130">
                        <a:lnSpc>
                          <a:spcPts val="1190"/>
                        </a:lnSpc>
                        <a:spcBef>
                          <a:spcPts val="955"/>
                        </a:spcBef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Friends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Roxbury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01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90"/>
                        </a:lnSpc>
                        <a:spcBef>
                          <a:spcPts val="955"/>
                        </a:spcBef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Museum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Passes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01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90"/>
                        </a:lnSpc>
                        <a:spcBef>
                          <a:spcPts val="955"/>
                        </a:spcBef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1,140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01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Friends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Boston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2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Museum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Passes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Friends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Grove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2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Museum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Passes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Friends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Hyde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2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Museum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Passes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Friends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Parker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Hill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40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Friends</a:t>
                      </a:r>
                      <a:r>
                        <a:rPr sz="10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0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Connolly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40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Museum</a:t>
                      </a:r>
                      <a:r>
                        <a:rPr sz="10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Passes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40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2110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Colin</a:t>
                      </a:r>
                      <a:r>
                        <a:rPr sz="10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Joy</a:t>
                      </a:r>
                      <a:r>
                        <a:rPr sz="1000" spc="-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  <a:r>
                        <a:rPr sz="10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Boston</a:t>
                      </a:r>
                      <a:r>
                        <a:rPr sz="10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Branch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 marL="24130">
                        <a:lnSpc>
                          <a:spcPts val="1135"/>
                        </a:lnSpc>
                      </a:pPr>
                      <a:r>
                        <a:rPr sz="10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4,064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6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r">
                        <a:lnSpc>
                          <a:spcPts val="1135"/>
                        </a:lnSpc>
                      </a:pPr>
                      <a:r>
                        <a:rPr sz="1050" b="1" u="sng" spc="-10" dirty="0">
                          <a:solidFill>
                            <a:srgbClr val="0462C1"/>
                          </a:solidFill>
                          <a:uFill>
                            <a:solidFill>
                              <a:srgbClr val="0462C1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3,859,260</a:t>
                      </a:r>
                      <a:endParaRPr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919507" y="548389"/>
            <a:ext cx="8856616" cy="31441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836003" marR="4483" indent="-825357">
              <a:lnSpc>
                <a:spcPct val="105800"/>
              </a:lnSpc>
              <a:spcBef>
                <a:spcPts val="88"/>
              </a:spcBef>
            </a:pPr>
            <a:r>
              <a:rPr sz="2000" b="1" spc="-4" dirty="0">
                <a:latin typeface="Arial"/>
                <a:cs typeface="Arial"/>
              </a:rPr>
              <a:t>Gifts,</a:t>
            </a:r>
            <a:r>
              <a:rPr sz="2000" b="1" spc="9" dirty="0">
                <a:latin typeface="Arial"/>
                <a:cs typeface="Arial"/>
              </a:rPr>
              <a:t> </a:t>
            </a:r>
            <a:r>
              <a:rPr sz="2000" b="1" spc="-4" dirty="0">
                <a:latin typeface="Arial"/>
                <a:cs typeface="Arial"/>
              </a:rPr>
              <a:t>Grants,</a:t>
            </a:r>
            <a:r>
              <a:rPr sz="2000" b="1" spc="9" dirty="0">
                <a:latin typeface="Arial"/>
                <a:cs typeface="Arial"/>
              </a:rPr>
              <a:t> </a:t>
            </a:r>
            <a:r>
              <a:rPr sz="2000" b="1" spc="-4" dirty="0">
                <a:latin typeface="Arial"/>
                <a:cs typeface="Arial"/>
              </a:rPr>
              <a:t>Donations</a:t>
            </a:r>
            <a:r>
              <a:rPr sz="2000" b="1" spc="9" dirty="0">
                <a:latin typeface="Arial"/>
                <a:cs typeface="Arial"/>
              </a:rPr>
              <a:t> </a:t>
            </a:r>
            <a:r>
              <a:rPr sz="2000" b="1" spc="-4" dirty="0">
                <a:latin typeface="Arial"/>
                <a:cs typeface="Arial"/>
              </a:rPr>
              <a:t>to</a:t>
            </a:r>
            <a:r>
              <a:rPr sz="2000" b="1" spc="9" dirty="0">
                <a:latin typeface="Arial"/>
                <a:cs typeface="Arial"/>
              </a:rPr>
              <a:t> </a:t>
            </a:r>
            <a:r>
              <a:rPr sz="2000" b="1" spc="-4" dirty="0">
                <a:latin typeface="Arial"/>
                <a:cs typeface="Arial"/>
              </a:rPr>
              <a:t>the</a:t>
            </a:r>
            <a:r>
              <a:rPr sz="2000" b="1" spc="9" dirty="0">
                <a:latin typeface="Arial"/>
                <a:cs typeface="Arial"/>
              </a:rPr>
              <a:t> </a:t>
            </a:r>
            <a:r>
              <a:rPr sz="2000" b="1" spc="-4" dirty="0">
                <a:latin typeface="Arial"/>
                <a:cs typeface="Arial"/>
              </a:rPr>
              <a:t>Boston</a:t>
            </a:r>
            <a:r>
              <a:rPr sz="2000" b="1" spc="4" dirty="0">
                <a:latin typeface="Arial"/>
                <a:cs typeface="Arial"/>
              </a:rPr>
              <a:t> </a:t>
            </a:r>
            <a:r>
              <a:rPr sz="2000" b="1" spc="-4" dirty="0">
                <a:latin typeface="Arial"/>
                <a:cs typeface="Arial"/>
              </a:rPr>
              <a:t>Public</a:t>
            </a:r>
            <a:r>
              <a:rPr sz="2000" b="1" spc="13" dirty="0">
                <a:latin typeface="Arial"/>
                <a:cs typeface="Arial"/>
              </a:rPr>
              <a:t> </a:t>
            </a:r>
            <a:r>
              <a:rPr sz="2000" b="1" spc="-4" dirty="0">
                <a:latin typeface="Arial"/>
                <a:cs typeface="Arial"/>
              </a:rPr>
              <a:t>Library </a:t>
            </a:r>
            <a:r>
              <a:rPr sz="2000" b="1" spc="-282" dirty="0">
                <a:latin typeface="Arial"/>
                <a:cs typeface="Arial"/>
              </a:rPr>
              <a:t> </a:t>
            </a:r>
            <a:r>
              <a:rPr sz="2000" b="1" spc="-4" dirty="0" smtClean="0">
                <a:latin typeface="Arial"/>
                <a:cs typeface="Arial"/>
              </a:rPr>
              <a:t>FY2021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sz="2000" b="1" spc="-4" dirty="0" smtClean="0">
                <a:latin typeface="Arial"/>
                <a:cs typeface="Arial"/>
              </a:rPr>
              <a:t>Purpose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2041" y="6320745"/>
            <a:ext cx="1008529" cy="282235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882" spc="-9" dirty="0">
                <a:latin typeface="Arial"/>
                <a:cs typeface="Arial"/>
              </a:rPr>
              <a:t>9/13/2021</a:t>
            </a:r>
            <a:endParaRPr sz="882">
              <a:latin typeface="Arial"/>
              <a:cs typeface="Arial"/>
            </a:endParaRPr>
          </a:p>
          <a:p>
            <a:pPr marL="11206">
              <a:spcBef>
                <a:spcPts val="31"/>
              </a:spcBef>
            </a:pPr>
            <a:r>
              <a:rPr sz="882" spc="-4" dirty="0">
                <a:latin typeface="Arial"/>
                <a:cs typeface="Arial"/>
              </a:rPr>
              <a:t>2021</a:t>
            </a:r>
            <a:r>
              <a:rPr sz="882" spc="-26" dirty="0">
                <a:latin typeface="Arial"/>
                <a:cs typeface="Arial"/>
              </a:rPr>
              <a:t> </a:t>
            </a:r>
            <a:r>
              <a:rPr sz="882" spc="-4" dirty="0">
                <a:latin typeface="Arial"/>
                <a:cs typeface="Arial"/>
              </a:rPr>
              <a:t>Gift</a:t>
            </a:r>
            <a:r>
              <a:rPr sz="882" spc="-22" dirty="0">
                <a:latin typeface="Arial"/>
                <a:cs typeface="Arial"/>
              </a:rPr>
              <a:t> </a:t>
            </a:r>
            <a:r>
              <a:rPr sz="882" spc="-4" dirty="0">
                <a:latin typeface="Arial"/>
                <a:cs typeface="Arial"/>
              </a:rPr>
              <a:t>Report.xls</a:t>
            </a:r>
            <a:endParaRPr sz="88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505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513" y="284480"/>
            <a:ext cx="10515600" cy="876936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Vote for Executive Session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139" y="1422146"/>
            <a:ext cx="10806974" cy="485546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The purpose for the Executive Session is to discuss Cyber Security under exemption #4 of the MA Open Meeting Law.</a:t>
            </a:r>
          </a:p>
          <a:p>
            <a:pPr marL="457200" lvl="1" indent="0">
              <a:buNone/>
            </a:pPr>
            <a:endParaRPr lang="en-US" sz="200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Clerk will take roll call of the Board to vote on entering into an Executive Session.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Meeting will take place immediately following the Public Meeting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The Board will not reconvene in a public session. </a:t>
            </a:r>
          </a:p>
          <a:p>
            <a:pPr marL="449580" indent="0">
              <a:spcAft>
                <a:spcPts val="0"/>
              </a:spcAft>
              <a:buNone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2400" b="1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9580" indent="0">
              <a:spcAft>
                <a:spcPts val="0"/>
              </a:spcAft>
              <a:buNone/>
            </a:pP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24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9580" indent="0">
              <a:spcAft>
                <a:spcPts val="0"/>
              </a:spcAft>
              <a:buNone/>
            </a:pPr>
            <a:r>
              <a:rPr lang="en-US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VOTED</a:t>
            </a:r>
            <a:r>
              <a:rPr lang="en-US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“that, the Trustees </a:t>
            </a:r>
            <a:r>
              <a:rPr lang="en-US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Public Library of the City </a:t>
            </a:r>
            <a:r>
              <a:rPr lang="en-US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Boston vote to enter into Executive Session.”      </a:t>
            </a:r>
            <a:endParaRPr lang="en-US" sz="20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9580" indent="0"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Mon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22142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11AB-3CD9-46E4-BF18-8E9FCA64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356" y="1976004"/>
            <a:ext cx="3602182" cy="1339417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New Business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89D3-A126-4B9F-90A3-6BFC183B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261" y="1365828"/>
            <a:ext cx="572192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 dirty="0">
              <a:latin typeface="Arial Nova"/>
              <a:cs typeface="Calibri"/>
            </a:endParaRPr>
          </a:p>
          <a:p>
            <a:pPr lvl="1"/>
            <a:endParaRPr lang="en-US" dirty="0">
              <a:latin typeface="Arial Nova"/>
              <a:cs typeface="Calibri"/>
            </a:endParaRPr>
          </a:p>
          <a:p>
            <a:pPr marL="0" indent="0">
              <a:buNone/>
            </a:pPr>
            <a:endParaRPr lang="en-US" i="1" dirty="0" smtClean="0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i="1" dirty="0" smtClean="0">
                <a:latin typeface="Calibri" panose="020F0502020204030204"/>
                <a:cs typeface="Calibri"/>
              </a:rPr>
              <a:t>Priscilla H. Douglas, Chair</a:t>
            </a:r>
            <a:endParaRPr lang="en-US" i="1" dirty="0">
              <a:latin typeface="Calibri" panose="020F0502020204030204"/>
              <a:cs typeface="Calibri"/>
            </a:endParaRP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E00E1EB-1A63-4B23-B7FC-8A8F50F63B0D}"/>
              </a:ext>
            </a:extLst>
          </p:cNvPr>
          <p:cNvCxnSpPr/>
          <p:nvPr/>
        </p:nvCxnSpPr>
        <p:spPr>
          <a:xfrm>
            <a:off x="5043055" y="1004455"/>
            <a:ext cx="41564" cy="4862943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1977144" y="3154531"/>
            <a:ext cx="1262444" cy="1948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48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11AB-3CD9-46E4-BF18-8E9FCA64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68" y="1465137"/>
            <a:ext cx="3602182" cy="1339417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Comment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E00E1EB-1A63-4B23-B7FC-8A8F50F63B0D}"/>
              </a:ext>
            </a:extLst>
          </p:cNvPr>
          <p:cNvCxnSpPr/>
          <p:nvPr/>
        </p:nvCxnSpPr>
        <p:spPr>
          <a:xfrm>
            <a:off x="5043055" y="1004455"/>
            <a:ext cx="41564" cy="4862943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1940859" y="2804554"/>
            <a:ext cx="13716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4747" y="1004455"/>
            <a:ext cx="56822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You may sign-up via the “Chat” Tab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Participants are asked to leave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“NAME” and “PUBLIC COMMENT”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If follow up is required, please leave your contact email or phone number for follow up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(this is not viewable to the Public)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People will be chosen in the order they were received and allowed 2 minutes to speak.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Moderator will unmute your mic when you are called 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Comments made in chat during meeting will not be acknowledged.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2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690" y="124489"/>
            <a:ext cx="9866376" cy="3333086"/>
          </a:xfrm>
        </p:spPr>
        <p:txBody>
          <a:bodyPr/>
          <a:lstStyle/>
          <a:p>
            <a:r>
              <a:rPr lang="en-US" sz="4400" dirty="0" smtClean="0">
                <a:latin typeface="Monserrat black"/>
                <a:cs typeface="Arial" panose="020B0604020202020204" pitchFamily="34" charset="0"/>
              </a:rPr>
              <a:t>BPL Board of </a:t>
            </a:r>
            <a:r>
              <a:rPr lang="en-US" sz="4400" dirty="0" err="1" smtClean="0">
                <a:latin typeface="Monserrat black"/>
                <a:cs typeface="Arial" panose="020B0604020202020204" pitchFamily="34" charset="0"/>
              </a:rPr>
              <a:t>TrusteeS</a:t>
            </a:r>
            <a:r>
              <a:rPr lang="en-US" dirty="0" smtClean="0">
                <a:latin typeface="Monserrat black"/>
              </a:rPr>
              <a:t/>
            </a:r>
            <a:br>
              <a:rPr lang="en-US" dirty="0" smtClean="0">
                <a:latin typeface="Monserrat black"/>
              </a:rPr>
            </a:br>
            <a:r>
              <a:rPr lang="en-US" dirty="0" smtClean="0">
                <a:latin typeface="Monserrat black"/>
              </a:rPr>
              <a:t/>
            </a:r>
            <a:br>
              <a:rPr lang="en-US" dirty="0" smtClean="0">
                <a:latin typeface="Monserrat black"/>
              </a:rPr>
            </a:br>
            <a:endParaRPr lang="en-US" sz="4800" dirty="0">
              <a:latin typeface="Monserrat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690" y="2914739"/>
            <a:ext cx="9743313" cy="4009936"/>
          </a:xfrm>
        </p:spPr>
        <p:txBody>
          <a:bodyPr>
            <a:normAutofit/>
          </a:bodyPr>
          <a:lstStyle/>
          <a:p>
            <a:r>
              <a:rPr lang="en-US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8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Next meeting held November 16, 2021,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8:30 a.m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             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* Subject to change*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l">
              <a:buAutoNum type="romanUcPeriod" startAt="5"/>
            </a:pPr>
            <a:endParaRPr lang="en-US" sz="3600" i="0" dirty="0" smtClean="0"/>
          </a:p>
          <a:p>
            <a:pPr marL="571500" indent="-571500">
              <a:buAutoNum type="romanUcPeriod" startAt="4"/>
            </a:pPr>
            <a:endParaRPr lang="en-US" i="0" dirty="0" smtClean="0"/>
          </a:p>
        </p:txBody>
      </p:sp>
    </p:spTree>
    <p:extLst>
      <p:ext uri="{BB962C8B-B14F-4D97-AF65-F5344CB8AC3E}">
        <p14:creationId xmlns:p14="http://schemas.microsoft.com/office/powerpoint/2010/main" val="26087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Trustees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Committees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88020"/>
            <a:ext cx="5181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Special Collections Committee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Jabari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Joe Berman*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 Bradlee Jr.*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Matthew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Dames,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Juan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Enriquez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Grace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 Hawkins*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Elizabeth Johnson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David Leonard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Alan Leventhal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088020"/>
            <a:ext cx="5181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Strategic Community Engagement Committee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Joyce Linehan, Chair*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Evelyn Arana-Ortiz*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Zamawa Arenas*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Joseph Berman*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Michelle Coleman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Imari K. Paris Jeffries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David Leonard, President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 Linehan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Dayron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J. Miles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 Pham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Representative Chynah Tyler*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Pam Waterman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462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93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Strategic Community Engagement Collaboration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4" y="1385909"/>
            <a:ext cx="4019809" cy="49488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43" y="1354806"/>
            <a:ext cx="3998597" cy="4979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3406" y="1016577"/>
            <a:ext cx="267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Arboretum Adult List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985474"/>
            <a:ext cx="255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Arboretum Youth List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2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11AB-3CD9-46E4-BF18-8E9FCA64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05" y="1769041"/>
            <a:ext cx="4419600" cy="1334222"/>
          </a:xfrm>
        </p:spPr>
        <p:txBody>
          <a:bodyPr>
            <a:noAutofit/>
          </a:bodyPr>
          <a:lstStyle/>
          <a:p>
            <a:pPr algn="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President’s Report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89D3-A126-4B9F-90A3-6BFC183B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769" y="1516060"/>
            <a:ext cx="6306681" cy="42228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spcAft>
                <a:spcPts val="1500"/>
              </a:spcAft>
              <a:buNone/>
            </a:pP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500"/>
              </a:spcAft>
              <a:buNone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David Leonard, President  </a:t>
            </a:r>
          </a:p>
          <a:p>
            <a:pPr>
              <a:spcAft>
                <a:spcPts val="1500"/>
              </a:spcAf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 Partnership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Updates           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Michael Colford, Director of Library Services</a:t>
            </a:r>
            <a:endParaRPr 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500"/>
              </a:spcAf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BPL Fund Updates</a:t>
            </a:r>
          </a:p>
          <a:p>
            <a:pPr>
              <a:spcAft>
                <a:spcPts val="1500"/>
              </a:spcAf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Capital Projects</a:t>
            </a:r>
          </a:p>
          <a:p>
            <a:pPr>
              <a:spcAft>
                <a:spcPts val="1500"/>
              </a:spcAft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Major Projects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/>
              <a:cs typeface="Calibri"/>
            </a:endParaRP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E00E1EB-1A63-4B23-B7FC-8A8F50F63B0D}"/>
              </a:ext>
            </a:extLst>
          </p:cNvPr>
          <p:cNvCxnSpPr/>
          <p:nvPr/>
        </p:nvCxnSpPr>
        <p:spPr>
          <a:xfrm>
            <a:off x="5043055" y="1004455"/>
            <a:ext cx="41564" cy="4862943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1810305" y="2902966"/>
            <a:ext cx="13716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26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9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Tech Goes Home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62" y="871538"/>
            <a:ext cx="7205875" cy="5305425"/>
          </a:xfrm>
        </p:spPr>
      </p:pic>
    </p:spTree>
    <p:extLst>
      <p:ext uri="{BB962C8B-B14F-4D97-AF65-F5344CB8AC3E}">
        <p14:creationId xmlns:p14="http://schemas.microsoft.com/office/powerpoint/2010/main" val="1870397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9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Tech Goes Home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4064"/>
            <a:ext cx="4923194" cy="5581571"/>
          </a:xfrm>
        </p:spPr>
      </p:pic>
    </p:spTree>
    <p:extLst>
      <p:ext uri="{BB962C8B-B14F-4D97-AF65-F5344CB8AC3E}">
        <p14:creationId xmlns:p14="http://schemas.microsoft.com/office/powerpoint/2010/main" val="4048344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9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Tech Goes Home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8" y="949234"/>
            <a:ext cx="10015124" cy="5512526"/>
          </a:xfrm>
        </p:spPr>
      </p:pic>
    </p:spTree>
    <p:extLst>
      <p:ext uri="{BB962C8B-B14F-4D97-AF65-F5344CB8AC3E}">
        <p14:creationId xmlns:p14="http://schemas.microsoft.com/office/powerpoint/2010/main" val="1723382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PL_Template_11_2019" id="{D5E85AF3-4E3B-4596-9417-4FA05B5FBD70}" vid="{795FA2F7-08F0-42DE-ABBE-DA033F7DFFEB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Custom 2">
      <a:dk1>
        <a:srgbClr val="000000"/>
      </a:dk1>
      <a:lt1>
        <a:srgbClr val="FFFFFF"/>
      </a:lt1>
      <a:dk2>
        <a:srgbClr val="FF2A00"/>
      </a:dk2>
      <a:lt2>
        <a:srgbClr val="EAEAEA"/>
      </a:lt2>
      <a:accent1>
        <a:srgbClr val="FF2A00"/>
      </a:accent1>
      <a:accent2>
        <a:srgbClr val="FF8B5F"/>
      </a:accent2>
      <a:accent3>
        <a:srgbClr val="FFA583"/>
      </a:accent3>
      <a:accent4>
        <a:srgbClr val="27AD96"/>
      </a:accent4>
      <a:accent5>
        <a:srgbClr val="CA4818"/>
      </a:accent5>
      <a:accent6>
        <a:srgbClr val="7D2C0F"/>
      </a:accent6>
      <a:hlink>
        <a:srgbClr val="FA4616"/>
      </a:hlink>
      <a:folHlink>
        <a:srgbClr val="BFBFB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Custom 2">
      <a:dk1>
        <a:srgbClr val="000000"/>
      </a:dk1>
      <a:lt1>
        <a:srgbClr val="FFFFFF"/>
      </a:lt1>
      <a:dk2>
        <a:srgbClr val="FF2A00"/>
      </a:dk2>
      <a:lt2>
        <a:srgbClr val="EAEAEA"/>
      </a:lt2>
      <a:accent1>
        <a:srgbClr val="FF2A00"/>
      </a:accent1>
      <a:accent2>
        <a:srgbClr val="FF8B5F"/>
      </a:accent2>
      <a:accent3>
        <a:srgbClr val="FFA583"/>
      </a:accent3>
      <a:accent4>
        <a:srgbClr val="27AD96"/>
      </a:accent4>
      <a:accent5>
        <a:srgbClr val="CA4818"/>
      </a:accent5>
      <a:accent6>
        <a:srgbClr val="7D2C0F"/>
      </a:accent6>
      <a:hlink>
        <a:srgbClr val="FA4616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PL_Template_11_2019" id="{D5E85AF3-4E3B-4596-9417-4FA05B5FBD70}" vid="{795FA2F7-08F0-42DE-ABBE-DA033F7DFFEB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BPL All Staff 2019 DL</Template>
  <TotalTime>6636</TotalTime>
  <Words>1413</Words>
  <Application>Microsoft Office PowerPoint</Application>
  <PresentationFormat>Widescreen</PresentationFormat>
  <Paragraphs>399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38</vt:i4>
      </vt:variant>
    </vt:vector>
  </HeadingPairs>
  <TitlesOfParts>
    <vt:vector size="75" baseType="lpstr">
      <vt:lpstr>Arial</vt:lpstr>
      <vt:lpstr>Arial Black</vt:lpstr>
      <vt:lpstr>Arial Nova</vt:lpstr>
      <vt:lpstr>Avenir Book</vt:lpstr>
      <vt:lpstr>Avenir Light</vt:lpstr>
      <vt:lpstr>Avenir Medium</vt:lpstr>
      <vt:lpstr>Avenir-Book</vt:lpstr>
      <vt:lpstr>Butler Medium</vt:lpstr>
      <vt:lpstr>Calibri</vt:lpstr>
      <vt:lpstr>Calibri Light</vt:lpstr>
      <vt:lpstr>Courier New</vt:lpstr>
      <vt:lpstr>Georgia</vt:lpstr>
      <vt:lpstr>Monserrat black</vt:lpstr>
      <vt:lpstr>Montserrat</vt:lpstr>
      <vt:lpstr>Montserrat Black</vt:lpstr>
      <vt:lpstr>Rockwell</vt:lpstr>
      <vt:lpstr>Source Sans Pro</vt:lpstr>
      <vt:lpstr>Times New Roman</vt:lpstr>
      <vt:lpstr>Wingdings</vt:lpstr>
      <vt:lpstr>Office Theme</vt:lpstr>
      <vt:lpstr>1_Office Theme</vt:lpstr>
      <vt:lpstr>5_Office Theme</vt:lpstr>
      <vt:lpstr>6_Office Theme</vt:lpstr>
      <vt:lpstr>2_Office Theme</vt:lpstr>
      <vt:lpstr>3_Office Theme</vt:lpstr>
      <vt:lpstr>4_Office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  BPL Board of Trustees  Members of the Public are welcome to sign up  for Public Comment via the Chat Tab  (You are allowed 2 minutes and will be called in the order received).    Please include: * name and “Public Comment” * Phone and/or Email for follow up if needed (personal info is not visible to public)</vt:lpstr>
      <vt:lpstr>BPL Opening Statement</vt:lpstr>
      <vt:lpstr>  Chair’s Report </vt:lpstr>
      <vt:lpstr>New Trustees Committees</vt:lpstr>
      <vt:lpstr>Strategic Community Engagement Collaboration</vt:lpstr>
      <vt:lpstr>President’s Report</vt:lpstr>
      <vt:lpstr>Tech Goes Home</vt:lpstr>
      <vt:lpstr>Tech Goes Home</vt:lpstr>
      <vt:lpstr>Tech Goes Home</vt:lpstr>
      <vt:lpstr>Company One</vt:lpstr>
      <vt:lpstr>Company One</vt:lpstr>
      <vt:lpstr>Company One</vt:lpstr>
      <vt:lpstr>YAWB</vt:lpstr>
      <vt:lpstr>Grub Street</vt:lpstr>
      <vt:lpstr>BPL Fund Updates</vt:lpstr>
      <vt:lpstr>President's Report Continued</vt:lpstr>
      <vt:lpstr>Capital projects/investments</vt:lpstr>
      <vt:lpstr>Questions?</vt:lpstr>
      <vt:lpstr>Finance &amp; Audit Committee</vt:lpstr>
      <vt:lpstr>PowerPoint Presentation</vt:lpstr>
      <vt:lpstr>Agenda</vt:lpstr>
      <vt:lpstr>Audit Engagement Summary</vt:lpstr>
      <vt:lpstr>Auditors’ Opinion</vt:lpstr>
      <vt:lpstr>Financial Highlights</vt:lpstr>
      <vt:lpstr>Financial Highlights</vt:lpstr>
      <vt:lpstr>Financial Highlights</vt:lpstr>
      <vt:lpstr>Financial Highlights</vt:lpstr>
      <vt:lpstr>Financial Highlights</vt:lpstr>
      <vt:lpstr>Financial Highlights</vt:lpstr>
      <vt:lpstr>Financial Highlights</vt:lpstr>
      <vt:lpstr>Items to Complete Audit</vt:lpstr>
      <vt:lpstr>Open Forum</vt:lpstr>
      <vt:lpstr>Finance &amp; Audit Committee (continued) </vt:lpstr>
      <vt:lpstr>PowerPoint Presentation</vt:lpstr>
      <vt:lpstr>Vote for Executive Session</vt:lpstr>
      <vt:lpstr>New Business</vt:lpstr>
      <vt:lpstr>Public Comment</vt:lpstr>
      <vt:lpstr>BPL Board of TrusteeS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Staff MEeting</dc:title>
  <dc:creator>Leonard, David</dc:creator>
  <cp:lastModifiedBy>Pamela Carver</cp:lastModifiedBy>
  <cp:revision>197</cp:revision>
  <dcterms:created xsi:type="dcterms:W3CDTF">2019-11-13T19:31:39Z</dcterms:created>
  <dcterms:modified xsi:type="dcterms:W3CDTF">2021-09-27T13:56:08Z</dcterms:modified>
</cp:coreProperties>
</file>